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3.xml" ContentType="application/vnd.openxmlformats-officedocument.drawingml.chart+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339" r:id="rId3"/>
    <p:sldId id="340" r:id="rId4"/>
    <p:sldId id="341" r:id="rId5"/>
    <p:sldId id="261" r:id="rId6"/>
    <p:sldId id="324" r:id="rId7"/>
    <p:sldId id="323" r:id="rId8"/>
    <p:sldId id="325" r:id="rId9"/>
    <p:sldId id="342" r:id="rId10"/>
    <p:sldId id="327" r:id="rId11"/>
    <p:sldId id="372" r:id="rId12"/>
    <p:sldId id="328" r:id="rId13"/>
    <p:sldId id="344" r:id="rId14"/>
    <p:sldId id="345" r:id="rId15"/>
    <p:sldId id="346" r:id="rId16"/>
    <p:sldId id="347" r:id="rId17"/>
    <p:sldId id="348" r:id="rId18"/>
    <p:sldId id="350" r:id="rId19"/>
    <p:sldId id="351" r:id="rId20"/>
    <p:sldId id="352"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6" r:id="rId34"/>
    <p:sldId id="332" r:id="rId35"/>
    <p:sldId id="334" r:id="rId36"/>
    <p:sldId id="367" r:id="rId37"/>
    <p:sldId id="368" r:id="rId38"/>
    <p:sldId id="370" r:id="rId39"/>
    <p:sldId id="371" r:id="rId40"/>
    <p:sldId id="31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1CB2B25-84BE-DC42-8688-F859BE2B3FC3}">
          <p14:sldIdLst>
            <p14:sldId id="256"/>
            <p14:sldId id="339"/>
            <p14:sldId id="340"/>
            <p14:sldId id="341"/>
            <p14:sldId id="261"/>
            <p14:sldId id="324"/>
            <p14:sldId id="323"/>
            <p14:sldId id="325"/>
            <p14:sldId id="342"/>
            <p14:sldId id="327"/>
            <p14:sldId id="372"/>
            <p14:sldId id="328"/>
            <p14:sldId id="344"/>
            <p14:sldId id="345"/>
            <p14:sldId id="346"/>
            <p14:sldId id="347"/>
            <p14:sldId id="348"/>
            <p14:sldId id="350"/>
            <p14:sldId id="351"/>
            <p14:sldId id="352"/>
            <p14:sldId id="353"/>
            <p14:sldId id="354"/>
            <p14:sldId id="355"/>
            <p14:sldId id="356"/>
            <p14:sldId id="357"/>
            <p14:sldId id="358"/>
            <p14:sldId id="359"/>
            <p14:sldId id="360"/>
            <p14:sldId id="361"/>
            <p14:sldId id="362"/>
            <p14:sldId id="363"/>
            <p14:sldId id="364"/>
            <p14:sldId id="366"/>
            <p14:sldId id="332"/>
            <p14:sldId id="334"/>
            <p14:sldId id="367"/>
            <p14:sldId id="368"/>
            <p14:sldId id="370"/>
            <p14:sldId id="371"/>
            <p14:sldId id="315"/>
          </p14:sldIdLst>
        </p14:section>
        <p14:section name="ancien" id="{8FEA5D79-2B4B-3745-9D70-861B10ED5EB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4984"/>
    <a:srgbClr val="589834"/>
    <a:srgbClr val="FFBB2B"/>
    <a:srgbClr val="FFA01B"/>
    <a:srgbClr val="C5FFB9"/>
    <a:srgbClr val="173E6D"/>
    <a:srgbClr val="0A5E95"/>
    <a:srgbClr val="3C3C3B"/>
    <a:srgbClr val="1A5090"/>
    <a:srgbClr val="5A9C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38" autoAdjust="0"/>
    <p:restoredTop sz="94598"/>
  </p:normalViewPr>
  <p:slideViewPr>
    <p:cSldViewPr snapToGrid="0" snapToObjects="1">
      <p:cViewPr varScale="1">
        <p:scale>
          <a:sx n="64" d="100"/>
          <a:sy n="64" d="100"/>
        </p:scale>
        <p:origin x="192" y="102"/>
      </p:cViewPr>
      <p:guideLst>
        <p:guide orient="horz" pos="2160"/>
        <p:guide pos="3840"/>
      </p:guideLst>
    </p:cSldViewPr>
  </p:slideViewPr>
  <p:notesTextViewPr>
    <p:cViewPr>
      <p:scale>
        <a:sx n="1" d="1"/>
        <a:sy n="1" d="1"/>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sng" strike="noStrike" kern="1200" spc="0" baseline="0">
                <a:solidFill>
                  <a:schemeClr val="tx1"/>
                </a:solidFill>
                <a:latin typeface="+mn-lt"/>
                <a:ea typeface="+mn-ea"/>
                <a:cs typeface="+mn-cs"/>
              </a:defRPr>
            </a:pPr>
            <a:r>
              <a:rPr lang="fr-FR" sz="1600" b="1" u="sng">
                <a:solidFill>
                  <a:schemeClr val="tx1"/>
                </a:solidFill>
              </a:rPr>
              <a:t>kWh/an</a:t>
            </a:r>
          </a:p>
        </c:rich>
      </c:tx>
      <c:layout>
        <c:manualLayout>
          <c:xMode val="edge"/>
          <c:yMode val="edge"/>
          <c:x val="0.42573807447683698"/>
          <c:y val="0.27147180458342901"/>
        </c:manualLayout>
      </c:layout>
      <c:overlay val="0"/>
      <c:spPr>
        <a:noFill/>
        <a:ln>
          <a:noFill/>
        </a:ln>
        <a:effectLst/>
      </c:spPr>
    </c:title>
    <c:autoTitleDeleted val="0"/>
    <c:plotArea>
      <c:layout>
        <c:manualLayout>
          <c:layoutTarget val="inner"/>
          <c:xMode val="edge"/>
          <c:yMode val="edge"/>
          <c:x val="0.32867157962964"/>
          <c:y val="0.43476396034428599"/>
          <c:w val="0.31984372838792102"/>
          <c:h val="0.62514065777809003"/>
        </c:manualLayout>
      </c:layout>
      <c:pieChart>
        <c:varyColors val="1"/>
        <c:ser>
          <c:idx val="0"/>
          <c:order val="0"/>
          <c:dPt>
            <c:idx val="0"/>
            <c:bubble3D val="0"/>
            <c:spPr>
              <a:solidFill>
                <a:srgbClr val="184984"/>
              </a:solidFill>
              <a:ln w="19050">
                <a:solidFill>
                  <a:schemeClr val="lt1"/>
                </a:solidFill>
              </a:ln>
              <a:effectLst/>
            </c:spPr>
            <c:extLst xmlns:c16r2="http://schemas.microsoft.com/office/drawing/2015/06/chart">
              <c:ext xmlns:c16="http://schemas.microsoft.com/office/drawing/2014/chart" uri="{C3380CC4-5D6E-409C-BE32-E72D297353CC}">
                <c16:uniqueId val="{00000001-547B-4925-A723-9810E727629F}"/>
              </c:ext>
            </c:extLst>
          </c:dPt>
          <c:dPt>
            <c:idx val="1"/>
            <c:bubble3D val="0"/>
            <c:spPr>
              <a:solidFill>
                <a:srgbClr val="5A9C34"/>
              </a:solidFill>
              <a:ln w="19050">
                <a:solidFill>
                  <a:schemeClr val="lt1"/>
                </a:solidFill>
              </a:ln>
              <a:effectLst/>
            </c:spPr>
            <c:extLst xmlns:c16r2="http://schemas.microsoft.com/office/drawing/2015/06/chart">
              <c:ext xmlns:c16="http://schemas.microsoft.com/office/drawing/2014/chart" uri="{C3380CC4-5D6E-409C-BE32-E72D297353CC}">
                <c16:uniqueId val="{00000003-547B-4925-A723-9810E727629F}"/>
              </c:ext>
            </c:extLst>
          </c:dPt>
          <c:dLbls>
            <c:dLbl>
              <c:idx val="0"/>
              <c:layout>
                <c:manualLayout>
                  <c:x val="-0.32035866218599202"/>
                  <c:y val="-9.0869412767822094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547B-4925-A723-9810E727629F}"/>
                </c:ext>
                <c:ext xmlns:c15="http://schemas.microsoft.com/office/drawing/2012/chart" uri="{CE6537A1-D6FC-4f65-9D91-7224C49458BB}"/>
              </c:extLst>
            </c:dLbl>
            <c:dLbl>
              <c:idx val="1"/>
              <c:layout>
                <c:manualLayout>
                  <c:x val="-2.3053857525988399E-2"/>
                  <c:y val="2.4248874298905501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547B-4925-A723-9810E727629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Feuil1!$C$32:$C$33</c:f>
              <c:strCache>
                <c:ptCount val="2"/>
                <c:pt idx="0">
                  <c:v>Électricité</c:v>
                </c:pt>
                <c:pt idx="1">
                  <c:v>Gasoil</c:v>
                </c:pt>
              </c:strCache>
            </c:strRef>
          </c:cat>
          <c:val>
            <c:numRef>
              <c:f>Feuil1!$E$32:$E$33</c:f>
              <c:numCache>
                <c:formatCode>_-* #,##0\ _€_-;\-* #,##0\ _€_-;_-* "-"??\ _€_-;_-@_-</c:formatCode>
                <c:ptCount val="2"/>
                <c:pt idx="0">
                  <c:v>6594969</c:v>
                </c:pt>
                <c:pt idx="1">
                  <c:v>756272.63500000001</c:v>
                </c:pt>
              </c:numCache>
            </c:numRef>
          </c:val>
          <c:extLst xmlns:c16r2="http://schemas.microsoft.com/office/drawing/2015/06/chart">
            <c:ext xmlns:c16="http://schemas.microsoft.com/office/drawing/2014/chart" uri="{C3380CC4-5D6E-409C-BE32-E72D297353CC}">
              <c16:uniqueId val="{00000004-547B-4925-A723-9810E727629F}"/>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rtl="0">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sng" strike="noStrike" kern="1200" spc="0" baseline="0">
                <a:solidFill>
                  <a:schemeClr val="tx1"/>
                </a:solidFill>
                <a:latin typeface="+mn-lt"/>
                <a:ea typeface="+mn-ea"/>
                <a:cs typeface="+mn-cs"/>
              </a:defRPr>
            </a:pPr>
            <a:r>
              <a:rPr lang="fr-FR" sz="1600" b="1" u="sng">
                <a:solidFill>
                  <a:schemeClr val="tx1"/>
                </a:solidFill>
              </a:rPr>
              <a:t>Dhs</a:t>
            </a:r>
            <a:r>
              <a:rPr lang="fr-FR" sz="1600" b="1" u="sng" baseline="0">
                <a:solidFill>
                  <a:schemeClr val="tx1"/>
                </a:solidFill>
              </a:rPr>
              <a:t> TTC/an</a:t>
            </a:r>
            <a:endParaRPr lang="fr-FR" sz="1600" b="1" u="sng">
              <a:solidFill>
                <a:schemeClr val="tx1"/>
              </a:solidFill>
            </a:endParaRPr>
          </a:p>
        </c:rich>
      </c:tx>
      <c:layout>
        <c:manualLayout>
          <c:xMode val="edge"/>
          <c:yMode val="edge"/>
          <c:x val="0.385342408899847"/>
          <c:y val="0"/>
        </c:manualLayout>
      </c:layout>
      <c:overlay val="0"/>
      <c:spPr>
        <a:noFill/>
        <a:ln>
          <a:noFill/>
        </a:ln>
        <a:effectLst/>
      </c:spPr>
    </c:title>
    <c:autoTitleDeleted val="0"/>
    <c:plotArea>
      <c:layout>
        <c:manualLayout>
          <c:layoutTarget val="inner"/>
          <c:xMode val="edge"/>
          <c:yMode val="edge"/>
          <c:x val="0.262265938284996"/>
          <c:y val="0.25472284218478802"/>
          <c:w val="0.48069200372006099"/>
          <c:h val="0.69710728432734304"/>
        </c:manualLayout>
      </c:layout>
      <c:pieChart>
        <c:varyColors val="1"/>
        <c:ser>
          <c:idx val="0"/>
          <c:order val="0"/>
          <c:dPt>
            <c:idx val="0"/>
            <c:bubble3D val="0"/>
            <c:spPr>
              <a:solidFill>
                <a:srgbClr val="184984"/>
              </a:solidFill>
              <a:ln w="19050">
                <a:solidFill>
                  <a:schemeClr val="lt1"/>
                </a:solidFill>
              </a:ln>
              <a:effectLst/>
            </c:spPr>
            <c:extLst xmlns:c16r2="http://schemas.microsoft.com/office/drawing/2015/06/chart">
              <c:ext xmlns:c16="http://schemas.microsoft.com/office/drawing/2014/chart" uri="{C3380CC4-5D6E-409C-BE32-E72D297353CC}">
                <c16:uniqueId val="{00000001-5B16-4632-A3CF-450BC1B7BCC1}"/>
              </c:ext>
            </c:extLst>
          </c:dPt>
          <c:dPt>
            <c:idx val="1"/>
            <c:bubble3D val="0"/>
            <c:spPr>
              <a:solidFill>
                <a:srgbClr val="589834"/>
              </a:solidFill>
              <a:ln w="19050">
                <a:solidFill>
                  <a:schemeClr val="lt1"/>
                </a:solidFill>
              </a:ln>
              <a:effectLst/>
            </c:spPr>
            <c:extLst xmlns:c16r2="http://schemas.microsoft.com/office/drawing/2015/06/chart">
              <c:ext xmlns:c16="http://schemas.microsoft.com/office/drawing/2014/chart" uri="{C3380CC4-5D6E-409C-BE32-E72D297353CC}">
                <c16:uniqueId val="{00000003-5B16-4632-A3CF-450BC1B7BCC1}"/>
              </c:ext>
            </c:extLst>
          </c:dPt>
          <c:dLbls>
            <c:dLbl>
              <c:idx val="0"/>
              <c:layout>
                <c:manualLayout>
                  <c:x val="0.16994537137469901"/>
                  <c:y val="-9.1700640747840401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5B16-4632-A3CF-450BC1B7BCC1}"/>
                </c:ext>
                <c:ext xmlns:c15="http://schemas.microsoft.com/office/drawing/2012/chart" uri="{CE6537A1-D6FC-4f65-9D91-7224C49458BB}"/>
              </c:extLst>
            </c:dLbl>
            <c:dLbl>
              <c:idx val="1"/>
              <c:layout>
                <c:manualLayout>
                  <c:x val="-5.8157949642668898E-2"/>
                  <c:y val="5.7839609846594899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5B16-4632-A3CF-450BC1B7BCC1}"/>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Feuil1!$C$32:$C$33</c:f>
              <c:strCache>
                <c:ptCount val="2"/>
                <c:pt idx="0">
                  <c:v>Électricité</c:v>
                </c:pt>
                <c:pt idx="1">
                  <c:v>Gasoil</c:v>
                </c:pt>
              </c:strCache>
            </c:strRef>
          </c:cat>
          <c:val>
            <c:numRef>
              <c:f>Feuil1!$G$32:$G$33</c:f>
              <c:numCache>
                <c:formatCode>#,##0</c:formatCode>
                <c:ptCount val="2"/>
                <c:pt idx="0">
                  <c:v>6949370.9560097698</c:v>
                </c:pt>
                <c:pt idx="1">
                  <c:v>678001.25</c:v>
                </c:pt>
              </c:numCache>
            </c:numRef>
          </c:val>
          <c:extLst xmlns:c16r2="http://schemas.microsoft.com/office/drawing/2015/06/chart">
            <c:ext xmlns:c16="http://schemas.microsoft.com/office/drawing/2014/chart" uri="{C3380CC4-5D6E-409C-BE32-E72D297353CC}">
              <c16:uniqueId val="{00000004-5B16-4632-A3CF-450BC1B7BCC1}"/>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337139107611599"/>
          <c:y val="0.364866811861283"/>
          <c:w val="0.39325721784776901"/>
          <c:h val="0.60243658904339104"/>
        </c:manualLayout>
      </c:layout>
      <c:pieChart>
        <c:varyColors val="1"/>
        <c:ser>
          <c:idx val="0"/>
          <c:order val="0"/>
          <c:dPt>
            <c:idx val="0"/>
            <c:bubble3D val="0"/>
            <c:spPr>
              <a:solidFill>
                <a:srgbClr val="589834"/>
              </a:solidFill>
              <a:ln>
                <a:solidFill>
                  <a:schemeClr val="bg1"/>
                </a:solid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1-C6EF-43F8-919D-EB4B83392F9E}"/>
              </c:ext>
            </c:extLst>
          </c:dPt>
          <c:dPt>
            <c:idx val="1"/>
            <c:bubble3D val="0"/>
            <c:spPr>
              <a:solidFill>
                <a:srgbClr val="FFA01B"/>
              </a:solidFill>
              <a:ln>
                <a:no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3-C6EF-43F8-919D-EB4B83392F9E}"/>
              </c:ext>
            </c:extLst>
          </c:dPt>
          <c:dPt>
            <c:idx val="2"/>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5-C6EF-43F8-919D-EB4B83392F9E}"/>
              </c:ext>
            </c:extLst>
          </c:dPt>
          <c:dPt>
            <c:idx val="3"/>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7-C6EF-43F8-919D-EB4B83392F9E}"/>
              </c:ext>
            </c:extLst>
          </c:dPt>
          <c:dPt>
            <c:idx val="4"/>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9-C6EF-43F8-919D-EB4B83392F9E}"/>
              </c:ext>
            </c:extLst>
          </c:dPt>
          <c:dPt>
            <c:idx val="5"/>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B-C6EF-43F8-919D-EB4B83392F9E}"/>
              </c:ext>
            </c:extLst>
          </c:dPt>
          <c:dLbls>
            <c:dLbl>
              <c:idx val="0"/>
              <c:layout>
                <c:manualLayout>
                  <c:x val="5.4110191984428901E-2"/>
                  <c:y val="1.11050185794345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C6EF-43F8-919D-EB4B83392F9E}"/>
                </c:ext>
                <c:ext xmlns:c15="http://schemas.microsoft.com/office/drawing/2012/chart" uri="{CE6537A1-D6FC-4f65-9D91-7224C49458BB}"/>
              </c:extLst>
            </c:dLbl>
            <c:dLbl>
              <c:idx val="1"/>
              <c:layout>
                <c:manualLayout>
                  <c:x val="-0.156260063699903"/>
                  <c:y val="-0.22454251246530299"/>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C6EF-43F8-919D-EB4B83392F9E}"/>
                </c:ext>
                <c:ext xmlns:c15="http://schemas.microsoft.com/office/drawing/2012/chart" uri="{CE6537A1-D6FC-4f65-9D91-7224C49458BB}"/>
              </c:extLst>
            </c:dLbl>
            <c:dLbl>
              <c:idx val="2"/>
              <c:layout>
                <c:manualLayout>
                  <c:x val="5.8274606299212599E-2"/>
                  <c:y val="-1.31532920087117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C6EF-43F8-919D-EB4B83392F9E}"/>
                </c:ext>
                <c:ext xmlns:c15="http://schemas.microsoft.com/office/drawing/2012/chart" uri="{CE6537A1-D6FC-4f65-9D91-7224C49458BB}"/>
              </c:extLst>
            </c:dLbl>
            <c:dLbl>
              <c:idx val="3"/>
              <c:layout>
                <c:manualLayout>
                  <c:x val="-0.10398468941382299"/>
                  <c:y val="-0.122468085106383"/>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C6EF-43F8-919D-EB4B83392F9E}"/>
                </c:ext>
                <c:ext xmlns:c15="http://schemas.microsoft.com/office/drawing/2012/chart" uri="{CE6537A1-D6FC-4f65-9D91-7224C49458BB}"/>
              </c:extLst>
            </c:dLbl>
            <c:dLbl>
              <c:idx val="5"/>
              <c:layout>
                <c:manualLayout>
                  <c:x val="-0.14305664916885399"/>
                  <c:y val="-3.4860780700284803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B-C6EF-43F8-919D-EB4B83392F9E}"/>
                </c:ext>
                <c:ext xmlns:c15="http://schemas.microsoft.com/office/drawing/2012/chart" uri="{CE6537A1-D6FC-4f65-9D91-7224C49458BB}"/>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2"/>
                    </a:solidFill>
                    <a:latin typeface="Roboto"/>
                    <a:ea typeface="+mn-ea"/>
                    <a:cs typeface="Roboto"/>
                  </a:defRPr>
                </a:pPr>
                <a:endParaRPr lang="fr-FR"/>
              </a:p>
            </c:txPr>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'Bilan énergétique électricité'!$B$28:$B$29</c:f>
              <c:strCache>
                <c:ptCount val="2"/>
                <c:pt idx="0">
                  <c:v>Fertigation           </c:v>
                </c:pt>
                <c:pt idx="1">
                  <c:v>Relevage            </c:v>
                </c:pt>
              </c:strCache>
            </c:strRef>
          </c:cat>
          <c:val>
            <c:numRef>
              <c:f>'Bilan énergétique électricité'!$C$28:$C$29</c:f>
              <c:numCache>
                <c:formatCode>_-* #,##0\ _€_-;\-* #,##0\ _€_-;_-* "-"??\ _€_-;_-@_-</c:formatCode>
                <c:ptCount val="2"/>
                <c:pt idx="0">
                  <c:v>160008.33333333331</c:v>
                </c:pt>
                <c:pt idx="1">
                  <c:v>600600</c:v>
                </c:pt>
              </c:numCache>
            </c:numRef>
          </c:val>
          <c:extLst xmlns:c16r2="http://schemas.microsoft.com/office/drawing/2015/06/chart">
            <c:ext xmlns:c16="http://schemas.microsoft.com/office/drawing/2014/chart" uri="{C3380CC4-5D6E-409C-BE32-E72D297353CC}">
              <c16:uniqueId val="{0000000C-C6EF-43F8-919D-EB4B83392F9E}"/>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184984"/>
              </a:solidFill>
              <a:ln w="19050">
                <a:solidFill>
                  <a:schemeClr val="lt1"/>
                </a:solidFill>
              </a:ln>
              <a:effectLst/>
            </c:spPr>
            <c:extLst xmlns:c16r2="http://schemas.microsoft.com/office/drawing/2015/06/chart">
              <c:ext xmlns:c16="http://schemas.microsoft.com/office/drawing/2014/chart" uri="{C3380CC4-5D6E-409C-BE32-E72D297353CC}">
                <c16:uniqueId val="{00000001-383E-4AD2-9075-848143B4A4E0}"/>
              </c:ext>
            </c:extLst>
          </c:dPt>
          <c:dPt>
            <c:idx val="1"/>
            <c:bubble3D val="0"/>
            <c:spPr>
              <a:solidFill>
                <a:srgbClr val="589834"/>
              </a:solidFill>
              <a:ln w="19050">
                <a:solidFill>
                  <a:schemeClr val="lt1"/>
                </a:solidFill>
              </a:ln>
              <a:effectLst/>
            </c:spPr>
            <c:extLst xmlns:c16r2="http://schemas.microsoft.com/office/drawing/2015/06/chart">
              <c:ext xmlns:c16="http://schemas.microsoft.com/office/drawing/2014/chart" uri="{C3380CC4-5D6E-409C-BE32-E72D297353CC}">
                <c16:uniqueId val="{00000003-383E-4AD2-9075-848143B4A4E0}"/>
              </c:ext>
            </c:extLst>
          </c:dPt>
          <c:dPt>
            <c:idx val="2"/>
            <c:bubble3D val="0"/>
            <c:spPr>
              <a:solidFill>
                <a:srgbClr val="FFBB2B"/>
              </a:solidFill>
              <a:ln w="19050">
                <a:solidFill>
                  <a:schemeClr val="lt1"/>
                </a:solidFill>
              </a:ln>
              <a:effectLst/>
            </c:spPr>
            <c:extLst xmlns:c16r2="http://schemas.microsoft.com/office/drawing/2015/06/chart">
              <c:ext xmlns:c16="http://schemas.microsoft.com/office/drawing/2014/chart" uri="{C3380CC4-5D6E-409C-BE32-E72D297353CC}">
                <c16:uniqueId val="{00000005-383E-4AD2-9075-848143B4A4E0}"/>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383E-4AD2-9075-848143B4A4E0}"/>
              </c:ext>
            </c:extLst>
          </c:dPt>
          <c:dLbls>
            <c:dLbl>
              <c:idx val="0"/>
              <c:layout>
                <c:manualLayout>
                  <c:x val="-1.3425851388920799E-2"/>
                  <c:y val="-0.17074311408610701"/>
                </c:manualLayout>
              </c:layout>
              <c:tx>
                <c:rich>
                  <a:bodyPr/>
                  <a:lstStyle/>
                  <a:p>
                    <a:r>
                      <a:rPr lang="fr-FR" dirty="0" err="1">
                        <a:solidFill>
                          <a:schemeClr val="tx1">
                            <a:lumMod val="65000"/>
                            <a:lumOff val="35000"/>
                          </a:schemeClr>
                        </a:solidFill>
                      </a:rPr>
                      <a:t>Electricité</a:t>
                    </a:r>
                    <a:r>
                      <a:rPr lang="fr-FR" dirty="0">
                        <a:solidFill>
                          <a:schemeClr val="tx1">
                            <a:lumMod val="65000"/>
                            <a:lumOff val="35000"/>
                          </a:schemeClr>
                        </a:solidFill>
                      </a:rPr>
                      <a:t> ,</a:t>
                    </a:r>
                    <a:r>
                      <a:rPr lang="fr-FR" dirty="0" err="1">
                        <a:solidFill>
                          <a:schemeClr val="tx1">
                            <a:lumMod val="65000"/>
                            <a:lumOff val="35000"/>
                          </a:schemeClr>
                        </a:solidFill>
                      </a:rPr>
                      <a:t>Mesures</a:t>
                    </a:r>
                    <a:endParaRPr lang="fr-FR" dirty="0">
                      <a:solidFill>
                        <a:schemeClr val="tx1">
                          <a:lumMod val="65000"/>
                          <a:lumOff val="35000"/>
                        </a:schemeClr>
                      </a:solidFill>
                    </a:endParaRPr>
                  </a:p>
                  <a:p>
                    <a:r>
                      <a:rPr lang="fr-FR" dirty="0" err="1">
                        <a:solidFill>
                          <a:schemeClr val="tx1">
                            <a:lumMod val="65000"/>
                            <a:lumOff val="35000"/>
                          </a:schemeClr>
                        </a:solidFill>
                      </a:rPr>
                      <a:t>liées</a:t>
                    </a:r>
                    <a:r>
                      <a:rPr lang="fr-FR" dirty="0">
                        <a:solidFill>
                          <a:schemeClr val="tx1">
                            <a:lumMod val="65000"/>
                            <a:lumOff val="35000"/>
                          </a:schemeClr>
                        </a:solidFill>
                      </a:rPr>
                      <a:t> </a:t>
                    </a:r>
                    <a:r>
                      <a:rPr lang="fr-FR" dirty="0" err="1">
                        <a:solidFill>
                          <a:schemeClr val="tx1">
                            <a:lumMod val="65000"/>
                            <a:lumOff val="35000"/>
                          </a:schemeClr>
                        </a:solidFill>
                      </a:rPr>
                      <a:t>l'EE</a:t>
                    </a:r>
                    <a:r>
                      <a:rPr lang="fr-FR" baseline="0" dirty="0">
                        <a:solidFill>
                          <a:schemeClr val="tx1">
                            <a:lumMod val="65000"/>
                            <a:lumOff val="35000"/>
                          </a:schemeClr>
                        </a:solidFill>
                      </a:rPr>
                      <a:t> </a:t>
                    </a:r>
                  </a:p>
                  <a:p>
                    <a:r>
                      <a:rPr lang="fr-FR" dirty="0">
                        <a:solidFill>
                          <a:schemeClr val="tx1">
                            <a:lumMod val="65000"/>
                            <a:lumOff val="35000"/>
                          </a:schemeClr>
                        </a:solidFill>
                      </a:rPr>
                      <a:t>46%</a:t>
                    </a:r>
                    <a:endParaRPr lang="fr-FR" dirty="0"/>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383E-4AD2-9075-848143B4A4E0}"/>
                </c:ext>
                <c:ext xmlns:c15="http://schemas.microsoft.com/office/drawing/2012/chart" uri="{CE6537A1-D6FC-4f65-9D91-7224C49458BB}"/>
              </c:extLst>
            </c:dLbl>
            <c:dLbl>
              <c:idx val="1"/>
              <c:layout>
                <c:manualLayout>
                  <c:x val="-2.7753130962943899E-2"/>
                  <c:y val="-6.5074182159547703E-2"/>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rgbClr val="595959"/>
                      </a:solidFill>
                      <a:latin typeface="+mn-lt"/>
                      <a:ea typeface="+mn-ea"/>
                      <a:cs typeface="Arial" panose="020B0604020202020204" pitchFamily="34" charset="0"/>
                    </a:defRPr>
                  </a:pPr>
                  <a:endParaRPr lang="fr-FR"/>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383E-4AD2-9075-848143B4A4E0}"/>
                </c:ext>
                <c:ext xmlns:c15="http://schemas.microsoft.com/office/drawing/2012/chart" uri="{CE6537A1-D6FC-4f65-9D91-7224C49458BB}">
                  <c15:spPr xmlns:c15="http://schemas.microsoft.com/office/drawing/2012/chart">
                    <a:prstGeom prst="rect">
                      <a:avLst/>
                    </a:prstGeom>
                  </c15:spPr>
                </c:ext>
              </c:extLst>
            </c:dLbl>
            <c:dLbl>
              <c:idx val="2"/>
              <c:layout>
                <c:manualLayout>
                  <c:x val="-3.2271986169148802E-2"/>
                  <c:y val="-8.2416685373767895E-3"/>
                </c:manualLayout>
              </c:layout>
              <c:tx>
                <c:rich>
                  <a:bodyPr rot="0" spcFirstLastPara="1" vertOverflow="ellipsis" vert="horz" wrap="square" lIns="38100" tIns="19050" rIns="38100" bIns="19050" anchor="ctr" anchorCtr="1">
                    <a:noAutofit/>
                  </a:bodyPr>
                  <a:lstStyle/>
                  <a:p>
                    <a:pPr>
                      <a:defRPr sz="1000" b="1" i="0" u="none" strike="noStrike" kern="1200" baseline="0">
                        <a:solidFill>
                          <a:schemeClr val="tx1"/>
                        </a:solidFill>
                        <a:latin typeface="+mn-lt"/>
                        <a:ea typeface="+mn-ea"/>
                        <a:cs typeface="Arial" panose="020B0604020202020204" pitchFamily="34" charset="0"/>
                      </a:defRPr>
                    </a:pPr>
                    <a:fld id="{D2078C94-D4EE-49F1-9F4E-0C961367EF09}" type="CATEGORYNAME">
                      <a:rPr lang="en-US" sz="800" smtClean="0">
                        <a:solidFill>
                          <a:schemeClr val="tx1">
                            <a:lumMod val="65000"/>
                            <a:lumOff val="35000"/>
                          </a:schemeClr>
                        </a:solidFill>
                      </a:rPr>
                      <a:pPr>
                        <a:defRPr sz="1000" b="1" i="0" u="none" strike="noStrike" kern="1200" baseline="0">
                          <a:solidFill>
                            <a:schemeClr val="tx1"/>
                          </a:solidFill>
                          <a:latin typeface="+mn-lt"/>
                          <a:ea typeface="+mn-ea"/>
                          <a:cs typeface="Arial" panose="020B0604020202020204" pitchFamily="34" charset="0"/>
                        </a:defRPr>
                      </a:pPr>
                      <a:t>[NOM DE CATÉGORIE]</a:t>
                    </a:fld>
                    <a:endParaRPr lang="en-US" sz="800" dirty="0">
                      <a:solidFill>
                        <a:schemeClr val="tx1">
                          <a:lumMod val="65000"/>
                          <a:lumOff val="35000"/>
                        </a:schemeClr>
                      </a:solidFill>
                    </a:endParaRPr>
                  </a:p>
                  <a:p>
                    <a:pPr>
                      <a:defRPr sz="1000" b="1" i="0" u="none" strike="noStrike" kern="1200" baseline="0">
                        <a:solidFill>
                          <a:schemeClr val="tx1"/>
                        </a:solidFill>
                        <a:latin typeface="+mn-lt"/>
                        <a:ea typeface="+mn-ea"/>
                        <a:cs typeface="Arial" panose="020B0604020202020204" pitchFamily="34" charset="0"/>
                      </a:defRPr>
                    </a:pPr>
                    <a:r>
                      <a:rPr lang="en-US" sz="800" baseline="0" dirty="0">
                        <a:solidFill>
                          <a:schemeClr val="tx1">
                            <a:lumMod val="65000"/>
                            <a:lumOff val="35000"/>
                          </a:schemeClr>
                        </a:solidFill>
                      </a:rPr>
                      <a:t>10%</a:t>
                    </a:r>
                  </a:p>
                </c:rich>
              </c:tx>
              <c:spPr>
                <a:noFill/>
                <a:ln>
                  <a:noFill/>
                </a:ln>
                <a:effectLst/>
              </c:sp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383E-4AD2-9075-848143B4A4E0}"/>
                </c:ext>
                <c:ext xmlns:c15="http://schemas.microsoft.com/office/drawing/2012/chart" uri="{CE6537A1-D6FC-4f65-9D91-7224C49458BB}">
                  <c15:spPr xmlns:c15="http://schemas.microsoft.com/office/drawing/2012/chart">
                    <a:prstGeom prst="rect">
                      <a:avLst/>
                    </a:prstGeom>
                  </c15:spPr>
                  <c15:dlblFieldTable/>
                  <c15:showDataLabelsRange val="0"/>
                </c:ext>
              </c:extLst>
            </c:dLbl>
            <c:dLbl>
              <c:idx val="3"/>
              <c:layout>
                <c:manualLayout>
                  <c:x val="0.20493902269906999"/>
                  <c:y val="4.0140630542099799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383E-4AD2-9075-848143B4A4E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Arial" panose="020B0604020202020204" pitchFamily="34" charset="0"/>
                  </a:defRPr>
                </a:pPr>
                <a:endParaRPr lang="fr-FR"/>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multiLvlStrRef>
              <c:f>'Plan de performance énergétique'!$E$64:$F$67</c:f>
              <c:multiLvlStrCache>
                <c:ptCount val="3"/>
                <c:lvl>
                  <c:pt idx="0">
                    <c:v>,Mesures liées l'EE</c:v>
                  </c:pt>
                  <c:pt idx="1">
                    <c:v>,Mesures liées à l'intégration des ER</c:v>
                  </c:pt>
                </c:lvl>
                <c:lvl>
                  <c:pt idx="0">
                    <c:v>Electricité</c:v>
                  </c:pt>
                  <c:pt idx="2">
                    <c:v>Système de gestion
</c:v>
                  </c:pt>
                </c:lvl>
              </c:multiLvlStrCache>
            </c:multiLvlStrRef>
          </c:cat>
          <c:val>
            <c:numRef>
              <c:f>'Plan de performance énergétique'!$I$64:$I$67</c:f>
              <c:numCache>
                <c:formatCode>_-* #,##0\ _€_-;\-* #,##0\ _€_-;_-* "-"??\ _€_-;_-@_-</c:formatCode>
                <c:ptCount val="4"/>
                <c:pt idx="0">
                  <c:v>152359.18670957361</c:v>
                </c:pt>
                <c:pt idx="1">
                  <c:v>146127.47855560351</c:v>
                </c:pt>
                <c:pt idx="2">
                  <c:v>33900.100000000013</c:v>
                </c:pt>
              </c:numCache>
            </c:numRef>
          </c:val>
          <c:extLst xmlns:c16r2="http://schemas.microsoft.com/office/drawing/2015/06/chart">
            <c:ext xmlns:c16="http://schemas.microsoft.com/office/drawing/2014/chart" uri="{C3380CC4-5D6E-409C-BE32-E72D297353CC}">
              <c16:uniqueId val="{00000008-383E-4AD2-9075-848143B4A4E0}"/>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'Simulation en fonct des scé'!$B$21:$C$21</c:f>
              <c:strCache>
                <c:ptCount val="2"/>
                <c:pt idx="0">
                  <c:v>Electricité</c:v>
                </c:pt>
                <c:pt idx="1">
                  <c:v>Gain Dhs/an</c:v>
                </c:pt>
              </c:strCache>
            </c:strRef>
          </c:tx>
          <c:spPr>
            <a:solidFill>
              <a:srgbClr val="184984"/>
            </a:solidFill>
            <a:ln>
              <a:noFill/>
            </a:ln>
            <a:effectLst/>
          </c:spPr>
          <c:invertIfNegative val="0"/>
          <c:cat>
            <c:strRef>
              <c:f>'Simulation en fonct des scé'!$D$20:$G$20</c:f>
              <c:strCache>
                <c:ptCount val="3"/>
                <c:pt idx="0">
                  <c:v>Scénario 1 : Laisser faire </c:v>
                </c:pt>
                <c:pt idx="1">
                  <c:v>Scénario 2 :  EE</c:v>
                </c:pt>
                <c:pt idx="2">
                  <c:v>Scénario 4 : EE&amp;ER</c:v>
                </c:pt>
              </c:strCache>
            </c:strRef>
          </c:cat>
          <c:val>
            <c:numRef>
              <c:f>'Simulation en fonct des scé'!$D$21:$G$21</c:f>
              <c:numCache>
                <c:formatCode>_-* #,##0\ _€_-;\-* #,##0\ _€_-;_-* "-"??\ _€_-;_-@_-</c:formatCode>
                <c:ptCount val="3"/>
                <c:pt idx="0">
                  <c:v>0</c:v>
                </c:pt>
                <c:pt idx="1">
                  <c:v>186259.28670957356</c:v>
                </c:pt>
                <c:pt idx="2">
                  <c:v>332386.76526517712</c:v>
                </c:pt>
              </c:numCache>
            </c:numRef>
          </c:val>
          <c:extLst xmlns:c16r2="http://schemas.microsoft.com/office/drawing/2015/06/chart">
            <c:ext xmlns:c16="http://schemas.microsoft.com/office/drawing/2014/chart" uri="{C3380CC4-5D6E-409C-BE32-E72D297353CC}">
              <c16:uniqueId val="{00000000-5685-41E5-8642-9744C684BBC5}"/>
            </c:ext>
          </c:extLst>
        </c:ser>
        <c:ser>
          <c:idx val="1"/>
          <c:order val="1"/>
          <c:tx>
            <c:strRef>
              <c:f>'Simulation en fonct des scé'!$B$22:$C$22</c:f>
              <c:strCache>
                <c:ptCount val="2"/>
                <c:pt idx="0">
                  <c:v>Electricité</c:v>
                </c:pt>
                <c:pt idx="1">
                  <c:v>Facture  Dhs/an</c:v>
                </c:pt>
              </c:strCache>
            </c:strRef>
          </c:tx>
          <c:spPr>
            <a:solidFill>
              <a:srgbClr val="589834"/>
            </a:solidFill>
            <a:ln>
              <a:noFill/>
            </a:ln>
            <a:effectLst/>
          </c:spPr>
          <c:invertIfNegative val="0"/>
          <c:cat>
            <c:strRef>
              <c:f>'Simulation en fonct des scé'!$D$20:$G$20</c:f>
              <c:strCache>
                <c:ptCount val="3"/>
                <c:pt idx="0">
                  <c:v>Scénario 1 : Laisser faire </c:v>
                </c:pt>
                <c:pt idx="1">
                  <c:v>Scénario 2 :  EE</c:v>
                </c:pt>
                <c:pt idx="2">
                  <c:v>Scénario 4 : EE&amp;ER</c:v>
                </c:pt>
              </c:strCache>
            </c:strRef>
          </c:cat>
          <c:val>
            <c:numRef>
              <c:f>'Simulation en fonct des scé'!$D$22:$G$22</c:f>
              <c:numCache>
                <c:formatCode>_-* #,##0\ _€_-;\-* #,##0\ _€_-;_-* "-"??\ _€_-;_-@_-</c:formatCode>
                <c:ptCount val="3"/>
                <c:pt idx="0">
                  <c:v>678002</c:v>
                </c:pt>
                <c:pt idx="1">
                  <c:v>491742.71329042641</c:v>
                </c:pt>
                <c:pt idx="2">
                  <c:v>345615.23473482288</c:v>
                </c:pt>
              </c:numCache>
            </c:numRef>
          </c:val>
          <c:extLst xmlns:c16r2="http://schemas.microsoft.com/office/drawing/2015/06/chart">
            <c:ext xmlns:c16="http://schemas.microsoft.com/office/drawing/2014/chart" uri="{C3380CC4-5D6E-409C-BE32-E72D297353CC}">
              <c16:uniqueId val="{00000001-5685-41E5-8642-9744C684BBC5}"/>
            </c:ext>
          </c:extLst>
        </c:ser>
        <c:dLbls>
          <c:showLegendKey val="0"/>
          <c:showVal val="0"/>
          <c:showCatName val="0"/>
          <c:showSerName val="0"/>
          <c:showPercent val="0"/>
          <c:showBubbleSize val="0"/>
        </c:dLbls>
        <c:gapWidth val="150"/>
        <c:axId val="443503248"/>
        <c:axId val="443503640"/>
        <c:extLst xmlns:c16r2="http://schemas.microsoft.com/office/drawing/2015/06/chart"/>
      </c:barChart>
      <c:catAx>
        <c:axId val="44350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crossAx val="443503640"/>
        <c:crosses val="autoZero"/>
        <c:auto val="1"/>
        <c:lblAlgn val="ctr"/>
        <c:lblOffset val="100"/>
        <c:noMultiLvlLbl val="0"/>
      </c:catAx>
      <c:valAx>
        <c:axId val="443503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fr-FR" sz="1200"/>
                  <a:t>Dhs</a:t>
                </a:r>
              </a:p>
            </c:rich>
          </c:tx>
          <c:layout>
            <c:manualLayout>
              <c:xMode val="edge"/>
              <c:yMode val="edge"/>
              <c:x val="9.6667668219223707E-2"/>
              <c:y val="0.41017141853163702"/>
            </c:manualLayout>
          </c:layout>
          <c:overlay val="0"/>
          <c:spPr>
            <a:noFill/>
            <a:ln>
              <a:noFill/>
            </a:ln>
            <a:effectLst/>
          </c:spPr>
        </c:title>
        <c:numFmt formatCode="_-* #,##0\ _€_-;\-* #,##0\ _€_-;_-* &quot;-&quot;??\ _€_-;_-@_-"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Roboto"/>
                <a:ea typeface="+mn-ea"/>
                <a:cs typeface="Roboto"/>
              </a:defRPr>
            </a:pPr>
            <a:endParaRPr lang="fr-FR"/>
          </a:p>
        </c:txPr>
        <c:crossAx val="44350324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00" b="0" i="0" u="none" strike="noStrike" kern="1200" baseline="0">
                <a:solidFill>
                  <a:schemeClr val="tx1"/>
                </a:solidFill>
                <a:latin typeface="Roboto"/>
                <a:ea typeface="+mn-ea"/>
                <a:cs typeface="Roboto"/>
              </a:defRPr>
            </a:pPr>
            <a:endParaRPr lang="fr-FR"/>
          </a:p>
        </c:txPr>
      </c:dTable>
      <c:spPr>
        <a:noFill/>
        <a:ln>
          <a:noFill/>
        </a:ln>
        <a:effectLst/>
      </c:spPr>
    </c:plotArea>
    <c:plotVisOnly val="1"/>
    <c:dispBlanksAs val="gap"/>
    <c:showDLblsOverMax val="0"/>
  </c:chart>
  <c:spPr>
    <a:noFill/>
    <a:ln>
      <a:noFill/>
    </a:ln>
    <a:effectLst/>
  </c:spPr>
  <c:txPr>
    <a:bodyPr/>
    <a:lstStyle/>
    <a:p>
      <a:pPr>
        <a:defRPr sz="1100">
          <a:solidFill>
            <a:schemeClr val="tx1"/>
          </a:solidFill>
        </a:defRPr>
      </a:pPr>
      <a:endParaRPr lang="fr-FR"/>
    </a:p>
  </c:txPr>
  <c:externalData r:id="rId2">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 Id="rId4" Type="http://schemas.openxmlformats.org/officeDocument/2006/relationships/image" Target="../media/image28.pn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021EFC-7AC5-4422-9F44-50A547FA0B16}" type="doc">
      <dgm:prSet loTypeId="urn:microsoft.com/office/officeart/2008/layout/VerticalCurvedList" loCatId="list" qsTypeId="urn:microsoft.com/office/officeart/2005/8/quickstyle/simple4" qsCatId="simple" csTypeId="urn:microsoft.com/office/officeart/2005/8/colors/accent6_2" csCatId="accent6" phldr="1"/>
      <dgm:spPr/>
      <dgm:t>
        <a:bodyPr/>
        <a:lstStyle/>
        <a:p>
          <a:endParaRPr lang="fr-FR"/>
        </a:p>
      </dgm:t>
    </dgm:pt>
    <dgm:pt modelId="{9067F82E-B8AE-4500-99EA-90417B644270}">
      <dgm:prSet phldrT="[Texte]"/>
      <dgm:spPr/>
      <dgm:t>
        <a:bodyPr/>
        <a:lstStyle/>
        <a:p>
          <a:r>
            <a:rPr lang="fr-FR" dirty="0"/>
            <a:t>Réunion de démarrage, </a:t>
          </a:r>
        </a:p>
      </dgm:t>
    </dgm:pt>
    <dgm:pt modelId="{AC21F599-B791-4B07-B20A-F19EA658B5A4}" type="parTrans" cxnId="{DDBDCA53-B969-44E3-B264-3A627ADB657F}">
      <dgm:prSet/>
      <dgm:spPr/>
      <dgm:t>
        <a:bodyPr/>
        <a:lstStyle/>
        <a:p>
          <a:endParaRPr lang="fr-FR"/>
        </a:p>
      </dgm:t>
    </dgm:pt>
    <dgm:pt modelId="{59347100-3C19-4298-B366-CF1A45B86D2D}" type="sibTrans" cxnId="{DDBDCA53-B969-44E3-B264-3A627ADB657F}">
      <dgm:prSet/>
      <dgm:spPr/>
      <dgm:t>
        <a:bodyPr/>
        <a:lstStyle/>
        <a:p>
          <a:endParaRPr lang="fr-FR"/>
        </a:p>
      </dgm:t>
    </dgm:pt>
    <dgm:pt modelId="{89AF6824-3CB5-4337-BB26-2C13341E0212}">
      <dgm:prSet/>
      <dgm:spPr/>
      <dgm:t>
        <a:bodyPr/>
        <a:lstStyle/>
        <a:p>
          <a:r>
            <a:rPr lang="fr-FR"/>
            <a:t>Etudes et analyse de la situation énergétique</a:t>
          </a:r>
          <a:endParaRPr lang="fr-FR" dirty="0"/>
        </a:p>
      </dgm:t>
    </dgm:pt>
    <dgm:pt modelId="{6040CBAF-D928-411E-8C8C-3153182760B2}" type="parTrans" cxnId="{B48A3188-8126-4F86-B61D-414FFAF4AB3F}">
      <dgm:prSet/>
      <dgm:spPr/>
      <dgm:t>
        <a:bodyPr/>
        <a:lstStyle/>
        <a:p>
          <a:endParaRPr lang="fr-FR"/>
        </a:p>
      </dgm:t>
    </dgm:pt>
    <dgm:pt modelId="{0A076864-F58A-44B4-8B49-037B6090EB20}" type="sibTrans" cxnId="{B48A3188-8126-4F86-B61D-414FFAF4AB3F}">
      <dgm:prSet/>
      <dgm:spPr/>
      <dgm:t>
        <a:bodyPr/>
        <a:lstStyle/>
        <a:p>
          <a:endParaRPr lang="fr-FR"/>
        </a:p>
      </dgm:t>
    </dgm:pt>
    <dgm:pt modelId="{E7A5C856-58F8-4BE2-B6A5-B93E92685CD6}">
      <dgm:prSet/>
      <dgm:spPr/>
      <dgm:t>
        <a:bodyPr/>
        <a:lstStyle/>
        <a:p>
          <a:r>
            <a:rPr lang="fr-FR" dirty="0"/>
            <a:t>Identification et évaluation des actions de La performance énergétique</a:t>
          </a:r>
        </a:p>
      </dgm:t>
    </dgm:pt>
    <dgm:pt modelId="{4B80DD49-CD15-41D8-80DD-409CA8BE51E0}" type="parTrans" cxnId="{A1FE4B47-2CDF-4CD5-A6A1-ED5D8B71780C}">
      <dgm:prSet/>
      <dgm:spPr/>
      <dgm:t>
        <a:bodyPr/>
        <a:lstStyle/>
        <a:p>
          <a:endParaRPr lang="fr-FR"/>
        </a:p>
      </dgm:t>
    </dgm:pt>
    <dgm:pt modelId="{489B86DC-8CF2-40F3-A34C-FCBA38707BA6}" type="sibTrans" cxnId="{A1FE4B47-2CDF-4CD5-A6A1-ED5D8B71780C}">
      <dgm:prSet/>
      <dgm:spPr/>
      <dgm:t>
        <a:bodyPr/>
        <a:lstStyle/>
        <a:p>
          <a:endParaRPr lang="fr-FR"/>
        </a:p>
      </dgm:t>
    </dgm:pt>
    <dgm:pt modelId="{43EA1884-D1AD-4219-8C0E-8B4FC0DD7C7E}">
      <dgm:prSet/>
      <dgm:spPr/>
      <dgm:t>
        <a:bodyPr/>
        <a:lstStyle/>
        <a:p>
          <a:r>
            <a:rPr lang="fr-FR"/>
            <a:t>Elaboration du plan de performance énergétique</a:t>
          </a:r>
          <a:endParaRPr lang="fr-FR" dirty="0"/>
        </a:p>
      </dgm:t>
    </dgm:pt>
    <dgm:pt modelId="{8F894AF6-ED11-4B48-A53C-B44C7BCE1EFA}" type="parTrans" cxnId="{34AD030C-9C8D-415D-98EE-0B0E62F4D6DA}">
      <dgm:prSet/>
      <dgm:spPr/>
      <dgm:t>
        <a:bodyPr/>
        <a:lstStyle/>
        <a:p>
          <a:endParaRPr lang="fr-FR"/>
        </a:p>
      </dgm:t>
    </dgm:pt>
    <dgm:pt modelId="{71DB96B2-6A1B-4B2D-BC59-CF23186082B7}" type="sibTrans" cxnId="{34AD030C-9C8D-415D-98EE-0B0E62F4D6DA}">
      <dgm:prSet/>
      <dgm:spPr/>
      <dgm:t>
        <a:bodyPr/>
        <a:lstStyle/>
        <a:p>
          <a:endParaRPr lang="fr-FR"/>
        </a:p>
      </dgm:t>
    </dgm:pt>
    <dgm:pt modelId="{2F95FB5A-D48C-40F5-A442-AD7BD6B0B51D}">
      <dgm:prSet/>
      <dgm:spPr/>
      <dgm:t>
        <a:bodyPr/>
        <a:lstStyle/>
        <a:p>
          <a:r>
            <a:rPr lang="fr-FR" dirty="0"/>
            <a:t>Préparation du rapport </a:t>
          </a:r>
        </a:p>
      </dgm:t>
    </dgm:pt>
    <dgm:pt modelId="{324EBBF8-2CA5-454F-85C7-32380450F684}" type="parTrans" cxnId="{C845B7F3-F09C-45BD-9DA2-04DE34DBD92A}">
      <dgm:prSet/>
      <dgm:spPr/>
      <dgm:t>
        <a:bodyPr/>
        <a:lstStyle/>
        <a:p>
          <a:endParaRPr lang="fr-FR"/>
        </a:p>
      </dgm:t>
    </dgm:pt>
    <dgm:pt modelId="{0E27BE5F-3214-41BA-8A86-F4EC4F530643}" type="sibTrans" cxnId="{C845B7F3-F09C-45BD-9DA2-04DE34DBD92A}">
      <dgm:prSet/>
      <dgm:spPr/>
      <dgm:t>
        <a:bodyPr/>
        <a:lstStyle/>
        <a:p>
          <a:endParaRPr lang="fr-FR"/>
        </a:p>
      </dgm:t>
    </dgm:pt>
    <dgm:pt modelId="{2B45280F-EF01-41AD-96BE-093F23ACCEB9}">
      <dgm:prSet/>
      <dgm:spPr/>
      <dgm:t>
        <a:bodyPr/>
        <a:lstStyle/>
        <a:p>
          <a:r>
            <a:rPr lang="fr-FR" dirty="0"/>
            <a:t>Réunion de clôture</a:t>
          </a:r>
        </a:p>
      </dgm:t>
    </dgm:pt>
    <dgm:pt modelId="{1B7D3B9E-4B90-4D0E-9913-E299D26F9580}" type="parTrans" cxnId="{37B897CE-6729-455D-8549-4CB94A325766}">
      <dgm:prSet/>
      <dgm:spPr/>
      <dgm:t>
        <a:bodyPr/>
        <a:lstStyle/>
        <a:p>
          <a:endParaRPr lang="fr-FR"/>
        </a:p>
      </dgm:t>
    </dgm:pt>
    <dgm:pt modelId="{1C58F40E-BA77-4653-93DC-3F175AC9F1CD}" type="sibTrans" cxnId="{37B897CE-6729-455D-8549-4CB94A325766}">
      <dgm:prSet/>
      <dgm:spPr/>
      <dgm:t>
        <a:bodyPr/>
        <a:lstStyle/>
        <a:p>
          <a:endParaRPr lang="fr-FR"/>
        </a:p>
      </dgm:t>
    </dgm:pt>
    <dgm:pt modelId="{408922B6-3C7B-4C05-A351-1A17F2067D11}">
      <dgm:prSet phldrT="[Texte]"/>
      <dgm:spPr/>
      <dgm:t>
        <a:bodyPr/>
        <a:lstStyle/>
        <a:p>
          <a:r>
            <a:rPr lang="fr-FR" dirty="0"/>
            <a:t>Collecte des données, Plan de mesures et d’instrumentation, Visite du site</a:t>
          </a:r>
        </a:p>
      </dgm:t>
    </dgm:pt>
    <dgm:pt modelId="{EFEB1B1D-BD24-45C2-8D3B-3A80FAD42722}" type="parTrans" cxnId="{527DD271-C994-4D11-9972-FB873225C912}">
      <dgm:prSet/>
      <dgm:spPr/>
      <dgm:t>
        <a:bodyPr/>
        <a:lstStyle/>
        <a:p>
          <a:endParaRPr lang="fr-FR"/>
        </a:p>
      </dgm:t>
    </dgm:pt>
    <dgm:pt modelId="{0E77A1EB-9F30-4EEC-A919-E5F6841563BC}" type="sibTrans" cxnId="{527DD271-C994-4D11-9972-FB873225C912}">
      <dgm:prSet/>
      <dgm:spPr/>
      <dgm:t>
        <a:bodyPr/>
        <a:lstStyle/>
        <a:p>
          <a:endParaRPr lang="fr-FR"/>
        </a:p>
      </dgm:t>
    </dgm:pt>
    <dgm:pt modelId="{5FB23B27-7114-448E-87FB-9773884EB132}" type="pres">
      <dgm:prSet presAssocID="{0C021EFC-7AC5-4422-9F44-50A547FA0B16}" presName="Name0" presStyleCnt="0">
        <dgm:presLayoutVars>
          <dgm:chMax val="7"/>
          <dgm:chPref val="7"/>
          <dgm:dir/>
        </dgm:presLayoutVars>
      </dgm:prSet>
      <dgm:spPr/>
      <dgm:t>
        <a:bodyPr/>
        <a:lstStyle/>
        <a:p>
          <a:endParaRPr lang="fr-FR"/>
        </a:p>
      </dgm:t>
    </dgm:pt>
    <dgm:pt modelId="{3134890C-A758-47D6-83F4-F242C0976A65}" type="pres">
      <dgm:prSet presAssocID="{0C021EFC-7AC5-4422-9F44-50A547FA0B16}" presName="Name1" presStyleCnt="0"/>
      <dgm:spPr/>
    </dgm:pt>
    <dgm:pt modelId="{E57CA381-CC60-46F8-B17E-24612571F67D}" type="pres">
      <dgm:prSet presAssocID="{0C021EFC-7AC5-4422-9F44-50A547FA0B16}" presName="cycle" presStyleCnt="0"/>
      <dgm:spPr/>
    </dgm:pt>
    <dgm:pt modelId="{E624D7D9-5A69-429E-8311-B39298568457}" type="pres">
      <dgm:prSet presAssocID="{0C021EFC-7AC5-4422-9F44-50A547FA0B16}" presName="srcNode" presStyleLbl="node1" presStyleIdx="0" presStyleCnt="7"/>
      <dgm:spPr/>
    </dgm:pt>
    <dgm:pt modelId="{91FC1FB1-9F91-4150-89C2-2E78B4782FB7}" type="pres">
      <dgm:prSet presAssocID="{0C021EFC-7AC5-4422-9F44-50A547FA0B16}" presName="conn" presStyleLbl="parChTrans1D2" presStyleIdx="0" presStyleCnt="1"/>
      <dgm:spPr/>
      <dgm:t>
        <a:bodyPr/>
        <a:lstStyle/>
        <a:p>
          <a:endParaRPr lang="fr-FR"/>
        </a:p>
      </dgm:t>
    </dgm:pt>
    <dgm:pt modelId="{536AED91-C456-4303-A1A8-5217E09DC932}" type="pres">
      <dgm:prSet presAssocID="{0C021EFC-7AC5-4422-9F44-50A547FA0B16}" presName="extraNode" presStyleLbl="node1" presStyleIdx="0" presStyleCnt="7"/>
      <dgm:spPr/>
    </dgm:pt>
    <dgm:pt modelId="{F1BD0E4C-E164-40D0-924A-97128D4681DA}" type="pres">
      <dgm:prSet presAssocID="{0C021EFC-7AC5-4422-9F44-50A547FA0B16}" presName="dstNode" presStyleLbl="node1" presStyleIdx="0" presStyleCnt="7"/>
      <dgm:spPr/>
    </dgm:pt>
    <dgm:pt modelId="{59D93819-7815-4694-9AE7-2E6B6189F56F}" type="pres">
      <dgm:prSet presAssocID="{9067F82E-B8AE-4500-99EA-90417B644270}" presName="text_1" presStyleLbl="node1" presStyleIdx="0" presStyleCnt="7">
        <dgm:presLayoutVars>
          <dgm:bulletEnabled val="1"/>
        </dgm:presLayoutVars>
      </dgm:prSet>
      <dgm:spPr/>
      <dgm:t>
        <a:bodyPr/>
        <a:lstStyle/>
        <a:p>
          <a:endParaRPr lang="fr-FR"/>
        </a:p>
      </dgm:t>
    </dgm:pt>
    <dgm:pt modelId="{E39D596A-1A3F-415C-B4F4-53EA6CDE602A}" type="pres">
      <dgm:prSet presAssocID="{9067F82E-B8AE-4500-99EA-90417B644270}" presName="accent_1" presStyleCnt="0"/>
      <dgm:spPr/>
    </dgm:pt>
    <dgm:pt modelId="{EF7022A9-58C5-4B11-99F5-B8978DD1325F}" type="pres">
      <dgm:prSet presAssocID="{9067F82E-B8AE-4500-99EA-90417B644270}" presName="accentRepeatNode" presStyleLbl="solidFgAcc1" presStyleIdx="0" presStyleCnt="7"/>
      <dgm:spPr>
        <a:prstGeom prst="ellipse">
          <a:avLst/>
        </a:prstGeom>
      </dgm:spPr>
    </dgm:pt>
    <dgm:pt modelId="{F2C2A2AC-808F-49E8-B52E-ADCFAD1F78D9}" type="pres">
      <dgm:prSet presAssocID="{408922B6-3C7B-4C05-A351-1A17F2067D11}" presName="text_2" presStyleLbl="node1" presStyleIdx="1" presStyleCnt="7">
        <dgm:presLayoutVars>
          <dgm:bulletEnabled val="1"/>
        </dgm:presLayoutVars>
      </dgm:prSet>
      <dgm:spPr/>
      <dgm:t>
        <a:bodyPr/>
        <a:lstStyle/>
        <a:p>
          <a:endParaRPr lang="fr-FR"/>
        </a:p>
      </dgm:t>
    </dgm:pt>
    <dgm:pt modelId="{AF4D088F-BD08-49C7-AB4F-C9CA5947008C}" type="pres">
      <dgm:prSet presAssocID="{408922B6-3C7B-4C05-A351-1A17F2067D11}" presName="accent_2" presStyleCnt="0"/>
      <dgm:spPr/>
    </dgm:pt>
    <dgm:pt modelId="{9B5EBB46-5865-4DCC-99CE-72FB5301A788}" type="pres">
      <dgm:prSet presAssocID="{408922B6-3C7B-4C05-A351-1A17F2067D11}" presName="accentRepeatNode" presStyleLbl="solidFgAcc1" presStyleIdx="1" presStyleCnt="7"/>
      <dgm:spPr/>
    </dgm:pt>
    <dgm:pt modelId="{893DD7BA-CC15-4273-B10C-860976C4CF39}" type="pres">
      <dgm:prSet presAssocID="{89AF6824-3CB5-4337-BB26-2C13341E0212}" presName="text_3" presStyleLbl="node1" presStyleIdx="2" presStyleCnt="7">
        <dgm:presLayoutVars>
          <dgm:bulletEnabled val="1"/>
        </dgm:presLayoutVars>
      </dgm:prSet>
      <dgm:spPr/>
      <dgm:t>
        <a:bodyPr/>
        <a:lstStyle/>
        <a:p>
          <a:endParaRPr lang="fr-FR"/>
        </a:p>
      </dgm:t>
    </dgm:pt>
    <dgm:pt modelId="{DD0C5986-7CB4-428B-9659-A6615719453A}" type="pres">
      <dgm:prSet presAssocID="{89AF6824-3CB5-4337-BB26-2C13341E0212}" presName="accent_3" presStyleCnt="0"/>
      <dgm:spPr/>
    </dgm:pt>
    <dgm:pt modelId="{4CB7C09D-8416-46E0-BA38-C860945C7261}" type="pres">
      <dgm:prSet presAssocID="{89AF6824-3CB5-4337-BB26-2C13341E0212}" presName="accentRepeatNode" presStyleLbl="solidFgAcc1" presStyleIdx="2" presStyleCnt="7"/>
      <dgm:spPr/>
    </dgm:pt>
    <dgm:pt modelId="{11E17D75-7E83-416A-8CCA-8F5A9C339D01}" type="pres">
      <dgm:prSet presAssocID="{E7A5C856-58F8-4BE2-B6A5-B93E92685CD6}" presName="text_4" presStyleLbl="node1" presStyleIdx="3" presStyleCnt="7">
        <dgm:presLayoutVars>
          <dgm:bulletEnabled val="1"/>
        </dgm:presLayoutVars>
      </dgm:prSet>
      <dgm:spPr/>
      <dgm:t>
        <a:bodyPr/>
        <a:lstStyle/>
        <a:p>
          <a:endParaRPr lang="fr-FR"/>
        </a:p>
      </dgm:t>
    </dgm:pt>
    <dgm:pt modelId="{69D9854A-6D97-4B3F-9645-8EBF86E6D8D7}" type="pres">
      <dgm:prSet presAssocID="{E7A5C856-58F8-4BE2-B6A5-B93E92685CD6}" presName="accent_4" presStyleCnt="0"/>
      <dgm:spPr/>
    </dgm:pt>
    <dgm:pt modelId="{6E3C2768-9032-4127-87BF-B107E6B03EEB}" type="pres">
      <dgm:prSet presAssocID="{E7A5C856-58F8-4BE2-B6A5-B93E92685CD6}" presName="accentRepeatNode" presStyleLbl="solidFgAcc1" presStyleIdx="3" presStyleCnt="7"/>
      <dgm:spPr/>
    </dgm:pt>
    <dgm:pt modelId="{BA94734D-80ED-4DE7-A691-BD55DBD3CAE3}" type="pres">
      <dgm:prSet presAssocID="{43EA1884-D1AD-4219-8C0E-8B4FC0DD7C7E}" presName="text_5" presStyleLbl="node1" presStyleIdx="4" presStyleCnt="7">
        <dgm:presLayoutVars>
          <dgm:bulletEnabled val="1"/>
        </dgm:presLayoutVars>
      </dgm:prSet>
      <dgm:spPr/>
      <dgm:t>
        <a:bodyPr/>
        <a:lstStyle/>
        <a:p>
          <a:endParaRPr lang="fr-FR"/>
        </a:p>
      </dgm:t>
    </dgm:pt>
    <dgm:pt modelId="{3DC31998-D32F-4210-B742-52533474D1AA}" type="pres">
      <dgm:prSet presAssocID="{43EA1884-D1AD-4219-8C0E-8B4FC0DD7C7E}" presName="accent_5" presStyleCnt="0"/>
      <dgm:spPr/>
    </dgm:pt>
    <dgm:pt modelId="{4A5A1E7C-BEC1-4C93-BCFF-117FBE2D0385}" type="pres">
      <dgm:prSet presAssocID="{43EA1884-D1AD-4219-8C0E-8B4FC0DD7C7E}" presName="accentRepeatNode" presStyleLbl="solidFgAcc1" presStyleIdx="4" presStyleCnt="7"/>
      <dgm:spPr/>
    </dgm:pt>
    <dgm:pt modelId="{124A1308-5718-4B11-A71D-99D72CC80CBF}" type="pres">
      <dgm:prSet presAssocID="{2F95FB5A-D48C-40F5-A442-AD7BD6B0B51D}" presName="text_6" presStyleLbl="node1" presStyleIdx="5" presStyleCnt="7">
        <dgm:presLayoutVars>
          <dgm:bulletEnabled val="1"/>
        </dgm:presLayoutVars>
      </dgm:prSet>
      <dgm:spPr/>
      <dgm:t>
        <a:bodyPr/>
        <a:lstStyle/>
        <a:p>
          <a:endParaRPr lang="fr-FR"/>
        </a:p>
      </dgm:t>
    </dgm:pt>
    <dgm:pt modelId="{14FF8E73-9F4D-4D0B-ADEB-6088A6D0ED38}" type="pres">
      <dgm:prSet presAssocID="{2F95FB5A-D48C-40F5-A442-AD7BD6B0B51D}" presName="accent_6" presStyleCnt="0"/>
      <dgm:spPr/>
    </dgm:pt>
    <dgm:pt modelId="{F1408156-B3CF-42F0-87DD-6A658CE2240F}" type="pres">
      <dgm:prSet presAssocID="{2F95FB5A-D48C-40F5-A442-AD7BD6B0B51D}" presName="accentRepeatNode" presStyleLbl="solidFgAcc1" presStyleIdx="5" presStyleCnt="7"/>
      <dgm:spPr/>
    </dgm:pt>
    <dgm:pt modelId="{6A81C20C-58EC-49C5-B01F-32559728E009}" type="pres">
      <dgm:prSet presAssocID="{2B45280F-EF01-41AD-96BE-093F23ACCEB9}" presName="text_7" presStyleLbl="node1" presStyleIdx="6" presStyleCnt="7">
        <dgm:presLayoutVars>
          <dgm:bulletEnabled val="1"/>
        </dgm:presLayoutVars>
      </dgm:prSet>
      <dgm:spPr/>
      <dgm:t>
        <a:bodyPr/>
        <a:lstStyle/>
        <a:p>
          <a:endParaRPr lang="fr-FR"/>
        </a:p>
      </dgm:t>
    </dgm:pt>
    <dgm:pt modelId="{CDF29293-BAB7-4139-96E6-3AA7BC864779}" type="pres">
      <dgm:prSet presAssocID="{2B45280F-EF01-41AD-96BE-093F23ACCEB9}" presName="accent_7" presStyleCnt="0"/>
      <dgm:spPr/>
    </dgm:pt>
    <dgm:pt modelId="{359DFA51-C475-43AC-BEC1-C5B0808382F9}" type="pres">
      <dgm:prSet presAssocID="{2B45280F-EF01-41AD-96BE-093F23ACCEB9}" presName="accentRepeatNode" presStyleLbl="solidFgAcc1" presStyleIdx="6" presStyleCnt="7"/>
      <dgm:spPr/>
    </dgm:pt>
  </dgm:ptLst>
  <dgm:cxnLst>
    <dgm:cxn modelId="{DDBDCA53-B969-44E3-B264-3A627ADB657F}" srcId="{0C021EFC-7AC5-4422-9F44-50A547FA0B16}" destId="{9067F82E-B8AE-4500-99EA-90417B644270}" srcOrd="0" destOrd="0" parTransId="{AC21F599-B791-4B07-B20A-F19EA658B5A4}" sibTransId="{59347100-3C19-4298-B366-CF1A45B86D2D}"/>
    <dgm:cxn modelId="{527DD271-C994-4D11-9972-FB873225C912}" srcId="{0C021EFC-7AC5-4422-9F44-50A547FA0B16}" destId="{408922B6-3C7B-4C05-A351-1A17F2067D11}" srcOrd="1" destOrd="0" parTransId="{EFEB1B1D-BD24-45C2-8D3B-3A80FAD42722}" sibTransId="{0E77A1EB-9F30-4EEC-A919-E5F6841563BC}"/>
    <dgm:cxn modelId="{3D4E252D-E529-B94C-9656-1CB9451572DB}" type="presOf" srcId="{E7A5C856-58F8-4BE2-B6A5-B93E92685CD6}" destId="{11E17D75-7E83-416A-8CCA-8F5A9C339D01}" srcOrd="0" destOrd="0" presId="urn:microsoft.com/office/officeart/2008/layout/VerticalCurvedList"/>
    <dgm:cxn modelId="{B48A3188-8126-4F86-B61D-414FFAF4AB3F}" srcId="{0C021EFC-7AC5-4422-9F44-50A547FA0B16}" destId="{89AF6824-3CB5-4337-BB26-2C13341E0212}" srcOrd="2" destOrd="0" parTransId="{6040CBAF-D928-411E-8C8C-3153182760B2}" sibTransId="{0A076864-F58A-44B4-8B49-037B6090EB20}"/>
    <dgm:cxn modelId="{8611A73C-7323-1C40-B128-2CDD4A906514}" type="presOf" srcId="{408922B6-3C7B-4C05-A351-1A17F2067D11}" destId="{F2C2A2AC-808F-49E8-B52E-ADCFAD1F78D9}" srcOrd="0" destOrd="0" presId="urn:microsoft.com/office/officeart/2008/layout/VerticalCurvedList"/>
    <dgm:cxn modelId="{C845B7F3-F09C-45BD-9DA2-04DE34DBD92A}" srcId="{0C021EFC-7AC5-4422-9F44-50A547FA0B16}" destId="{2F95FB5A-D48C-40F5-A442-AD7BD6B0B51D}" srcOrd="5" destOrd="0" parTransId="{324EBBF8-2CA5-454F-85C7-32380450F684}" sibTransId="{0E27BE5F-3214-41BA-8A86-F4EC4F530643}"/>
    <dgm:cxn modelId="{13DCD6E7-9452-694D-BFC7-9F034BBA1695}" type="presOf" srcId="{89AF6824-3CB5-4337-BB26-2C13341E0212}" destId="{893DD7BA-CC15-4273-B10C-860976C4CF39}" srcOrd="0" destOrd="0" presId="urn:microsoft.com/office/officeart/2008/layout/VerticalCurvedList"/>
    <dgm:cxn modelId="{34AD030C-9C8D-415D-98EE-0B0E62F4D6DA}" srcId="{0C021EFC-7AC5-4422-9F44-50A547FA0B16}" destId="{43EA1884-D1AD-4219-8C0E-8B4FC0DD7C7E}" srcOrd="4" destOrd="0" parTransId="{8F894AF6-ED11-4B48-A53C-B44C7BCE1EFA}" sibTransId="{71DB96B2-6A1B-4B2D-BC59-CF23186082B7}"/>
    <dgm:cxn modelId="{3F2B1996-A50F-C24D-BE87-377A0EA4663D}" type="presOf" srcId="{9067F82E-B8AE-4500-99EA-90417B644270}" destId="{59D93819-7815-4694-9AE7-2E6B6189F56F}" srcOrd="0" destOrd="0" presId="urn:microsoft.com/office/officeart/2008/layout/VerticalCurvedList"/>
    <dgm:cxn modelId="{1E4F53F7-4320-B54F-8A22-EABE4431E63F}" type="presOf" srcId="{59347100-3C19-4298-B366-CF1A45B86D2D}" destId="{91FC1FB1-9F91-4150-89C2-2E78B4782FB7}" srcOrd="0" destOrd="0" presId="urn:microsoft.com/office/officeart/2008/layout/VerticalCurvedList"/>
    <dgm:cxn modelId="{37B897CE-6729-455D-8549-4CB94A325766}" srcId="{0C021EFC-7AC5-4422-9F44-50A547FA0B16}" destId="{2B45280F-EF01-41AD-96BE-093F23ACCEB9}" srcOrd="6" destOrd="0" parTransId="{1B7D3B9E-4B90-4D0E-9913-E299D26F9580}" sibTransId="{1C58F40E-BA77-4653-93DC-3F175AC9F1CD}"/>
    <dgm:cxn modelId="{2CE9DABF-EDF7-B64D-AB7C-8496A3EF25AD}" type="presOf" srcId="{2F95FB5A-D48C-40F5-A442-AD7BD6B0B51D}" destId="{124A1308-5718-4B11-A71D-99D72CC80CBF}" srcOrd="0" destOrd="0" presId="urn:microsoft.com/office/officeart/2008/layout/VerticalCurvedList"/>
    <dgm:cxn modelId="{46112554-265C-7646-871F-82986FD5E9CE}" type="presOf" srcId="{0C021EFC-7AC5-4422-9F44-50A547FA0B16}" destId="{5FB23B27-7114-448E-87FB-9773884EB132}" srcOrd="0" destOrd="0" presId="urn:microsoft.com/office/officeart/2008/layout/VerticalCurvedList"/>
    <dgm:cxn modelId="{A1FE4B47-2CDF-4CD5-A6A1-ED5D8B71780C}" srcId="{0C021EFC-7AC5-4422-9F44-50A547FA0B16}" destId="{E7A5C856-58F8-4BE2-B6A5-B93E92685CD6}" srcOrd="3" destOrd="0" parTransId="{4B80DD49-CD15-41D8-80DD-409CA8BE51E0}" sibTransId="{489B86DC-8CF2-40F3-A34C-FCBA38707BA6}"/>
    <dgm:cxn modelId="{E37A09B3-2702-6245-A498-DEC6710F251B}" type="presOf" srcId="{2B45280F-EF01-41AD-96BE-093F23ACCEB9}" destId="{6A81C20C-58EC-49C5-B01F-32559728E009}" srcOrd="0" destOrd="0" presId="urn:microsoft.com/office/officeart/2008/layout/VerticalCurvedList"/>
    <dgm:cxn modelId="{32886D49-EF34-F54E-879E-12748AAAD569}" type="presOf" srcId="{43EA1884-D1AD-4219-8C0E-8B4FC0DD7C7E}" destId="{BA94734D-80ED-4DE7-A691-BD55DBD3CAE3}" srcOrd="0" destOrd="0" presId="urn:microsoft.com/office/officeart/2008/layout/VerticalCurvedList"/>
    <dgm:cxn modelId="{F4276DA9-E7FD-D144-B83F-4D472CFF8BF2}" type="presParOf" srcId="{5FB23B27-7114-448E-87FB-9773884EB132}" destId="{3134890C-A758-47D6-83F4-F242C0976A65}" srcOrd="0" destOrd="0" presId="urn:microsoft.com/office/officeart/2008/layout/VerticalCurvedList"/>
    <dgm:cxn modelId="{4EAAD6E1-173D-8A4A-8332-F82B33B8E1CD}" type="presParOf" srcId="{3134890C-A758-47D6-83F4-F242C0976A65}" destId="{E57CA381-CC60-46F8-B17E-24612571F67D}" srcOrd="0" destOrd="0" presId="urn:microsoft.com/office/officeart/2008/layout/VerticalCurvedList"/>
    <dgm:cxn modelId="{61307D9A-8A45-D747-B97E-75924500259D}" type="presParOf" srcId="{E57CA381-CC60-46F8-B17E-24612571F67D}" destId="{E624D7D9-5A69-429E-8311-B39298568457}" srcOrd="0" destOrd="0" presId="urn:microsoft.com/office/officeart/2008/layout/VerticalCurvedList"/>
    <dgm:cxn modelId="{88F5B0F9-6B60-4F4E-BF3B-4059789C22E6}" type="presParOf" srcId="{E57CA381-CC60-46F8-B17E-24612571F67D}" destId="{91FC1FB1-9F91-4150-89C2-2E78B4782FB7}" srcOrd="1" destOrd="0" presId="urn:microsoft.com/office/officeart/2008/layout/VerticalCurvedList"/>
    <dgm:cxn modelId="{058EB69C-31F8-0D4B-A497-016326C03E52}" type="presParOf" srcId="{E57CA381-CC60-46F8-B17E-24612571F67D}" destId="{536AED91-C456-4303-A1A8-5217E09DC932}" srcOrd="2" destOrd="0" presId="urn:microsoft.com/office/officeart/2008/layout/VerticalCurvedList"/>
    <dgm:cxn modelId="{5051DB59-FA1E-DF4C-A54C-ADB56191FC80}" type="presParOf" srcId="{E57CA381-CC60-46F8-B17E-24612571F67D}" destId="{F1BD0E4C-E164-40D0-924A-97128D4681DA}" srcOrd="3" destOrd="0" presId="urn:microsoft.com/office/officeart/2008/layout/VerticalCurvedList"/>
    <dgm:cxn modelId="{56FC8DBA-DC91-0B4E-98E1-7A5A36DF0E07}" type="presParOf" srcId="{3134890C-A758-47D6-83F4-F242C0976A65}" destId="{59D93819-7815-4694-9AE7-2E6B6189F56F}" srcOrd="1" destOrd="0" presId="urn:microsoft.com/office/officeart/2008/layout/VerticalCurvedList"/>
    <dgm:cxn modelId="{22C3539E-99C6-C243-8D82-51C770D481A1}" type="presParOf" srcId="{3134890C-A758-47D6-83F4-F242C0976A65}" destId="{E39D596A-1A3F-415C-B4F4-53EA6CDE602A}" srcOrd="2" destOrd="0" presId="urn:microsoft.com/office/officeart/2008/layout/VerticalCurvedList"/>
    <dgm:cxn modelId="{2060CD54-A6AC-8747-AEF2-1AA9550F65B2}" type="presParOf" srcId="{E39D596A-1A3F-415C-B4F4-53EA6CDE602A}" destId="{EF7022A9-58C5-4B11-99F5-B8978DD1325F}" srcOrd="0" destOrd="0" presId="urn:microsoft.com/office/officeart/2008/layout/VerticalCurvedList"/>
    <dgm:cxn modelId="{9C282A22-2394-674F-B9C1-492D223A7B5A}" type="presParOf" srcId="{3134890C-A758-47D6-83F4-F242C0976A65}" destId="{F2C2A2AC-808F-49E8-B52E-ADCFAD1F78D9}" srcOrd="3" destOrd="0" presId="urn:microsoft.com/office/officeart/2008/layout/VerticalCurvedList"/>
    <dgm:cxn modelId="{3E7D37D2-EF8B-9A43-8E22-CFE6681BED1A}" type="presParOf" srcId="{3134890C-A758-47D6-83F4-F242C0976A65}" destId="{AF4D088F-BD08-49C7-AB4F-C9CA5947008C}" srcOrd="4" destOrd="0" presId="urn:microsoft.com/office/officeart/2008/layout/VerticalCurvedList"/>
    <dgm:cxn modelId="{7C7E5000-A38F-3247-8071-DF887584ADCA}" type="presParOf" srcId="{AF4D088F-BD08-49C7-AB4F-C9CA5947008C}" destId="{9B5EBB46-5865-4DCC-99CE-72FB5301A788}" srcOrd="0" destOrd="0" presId="urn:microsoft.com/office/officeart/2008/layout/VerticalCurvedList"/>
    <dgm:cxn modelId="{DB4B6EF2-9144-5D46-8FDC-AB7E3E080AF1}" type="presParOf" srcId="{3134890C-A758-47D6-83F4-F242C0976A65}" destId="{893DD7BA-CC15-4273-B10C-860976C4CF39}" srcOrd="5" destOrd="0" presId="urn:microsoft.com/office/officeart/2008/layout/VerticalCurvedList"/>
    <dgm:cxn modelId="{E13A4315-21C1-1147-A10A-B8AD37EC307D}" type="presParOf" srcId="{3134890C-A758-47D6-83F4-F242C0976A65}" destId="{DD0C5986-7CB4-428B-9659-A6615719453A}" srcOrd="6" destOrd="0" presId="urn:microsoft.com/office/officeart/2008/layout/VerticalCurvedList"/>
    <dgm:cxn modelId="{A58869B8-2EBB-9F44-A079-FCB76F3CBC6A}" type="presParOf" srcId="{DD0C5986-7CB4-428B-9659-A6615719453A}" destId="{4CB7C09D-8416-46E0-BA38-C860945C7261}" srcOrd="0" destOrd="0" presId="urn:microsoft.com/office/officeart/2008/layout/VerticalCurvedList"/>
    <dgm:cxn modelId="{6B304934-EC9E-1E48-AA9C-7197FEC66CC1}" type="presParOf" srcId="{3134890C-A758-47D6-83F4-F242C0976A65}" destId="{11E17D75-7E83-416A-8CCA-8F5A9C339D01}" srcOrd="7" destOrd="0" presId="urn:microsoft.com/office/officeart/2008/layout/VerticalCurvedList"/>
    <dgm:cxn modelId="{8791AF5B-626D-A943-B1D0-AD8199133ACD}" type="presParOf" srcId="{3134890C-A758-47D6-83F4-F242C0976A65}" destId="{69D9854A-6D97-4B3F-9645-8EBF86E6D8D7}" srcOrd="8" destOrd="0" presId="urn:microsoft.com/office/officeart/2008/layout/VerticalCurvedList"/>
    <dgm:cxn modelId="{432E31CC-5E7A-7E46-8C77-64A3D6829BCC}" type="presParOf" srcId="{69D9854A-6D97-4B3F-9645-8EBF86E6D8D7}" destId="{6E3C2768-9032-4127-87BF-B107E6B03EEB}" srcOrd="0" destOrd="0" presId="urn:microsoft.com/office/officeart/2008/layout/VerticalCurvedList"/>
    <dgm:cxn modelId="{4837D4A0-C332-7A44-8CE9-890E92A93623}" type="presParOf" srcId="{3134890C-A758-47D6-83F4-F242C0976A65}" destId="{BA94734D-80ED-4DE7-A691-BD55DBD3CAE3}" srcOrd="9" destOrd="0" presId="urn:microsoft.com/office/officeart/2008/layout/VerticalCurvedList"/>
    <dgm:cxn modelId="{F544C049-2038-CE4A-8EA4-660B42AC4D68}" type="presParOf" srcId="{3134890C-A758-47D6-83F4-F242C0976A65}" destId="{3DC31998-D32F-4210-B742-52533474D1AA}" srcOrd="10" destOrd="0" presId="urn:microsoft.com/office/officeart/2008/layout/VerticalCurvedList"/>
    <dgm:cxn modelId="{758C09DD-0EC5-204A-AA8D-87BC4A2F01AB}" type="presParOf" srcId="{3DC31998-D32F-4210-B742-52533474D1AA}" destId="{4A5A1E7C-BEC1-4C93-BCFF-117FBE2D0385}" srcOrd="0" destOrd="0" presId="urn:microsoft.com/office/officeart/2008/layout/VerticalCurvedList"/>
    <dgm:cxn modelId="{DDAD474D-7E1D-B241-82A1-DAF693C2D912}" type="presParOf" srcId="{3134890C-A758-47D6-83F4-F242C0976A65}" destId="{124A1308-5718-4B11-A71D-99D72CC80CBF}" srcOrd="11" destOrd="0" presId="urn:microsoft.com/office/officeart/2008/layout/VerticalCurvedList"/>
    <dgm:cxn modelId="{66B11EE2-C1CC-4341-AC7C-537B52605DF5}" type="presParOf" srcId="{3134890C-A758-47D6-83F4-F242C0976A65}" destId="{14FF8E73-9F4D-4D0B-ADEB-6088A6D0ED38}" srcOrd="12" destOrd="0" presId="urn:microsoft.com/office/officeart/2008/layout/VerticalCurvedList"/>
    <dgm:cxn modelId="{EEAD577D-5E0A-5244-AC73-CD6686BDBB5B}" type="presParOf" srcId="{14FF8E73-9F4D-4D0B-ADEB-6088A6D0ED38}" destId="{F1408156-B3CF-42F0-87DD-6A658CE2240F}" srcOrd="0" destOrd="0" presId="urn:microsoft.com/office/officeart/2008/layout/VerticalCurvedList"/>
    <dgm:cxn modelId="{69559811-03B7-1E47-B16E-5D209F9CB679}" type="presParOf" srcId="{3134890C-A758-47D6-83F4-F242C0976A65}" destId="{6A81C20C-58EC-49C5-B01F-32559728E009}" srcOrd="13" destOrd="0" presId="urn:microsoft.com/office/officeart/2008/layout/VerticalCurvedList"/>
    <dgm:cxn modelId="{E19D342A-F0AC-7245-AA94-88BB83468965}" type="presParOf" srcId="{3134890C-A758-47D6-83F4-F242C0976A65}" destId="{CDF29293-BAB7-4139-96E6-3AA7BC864779}" srcOrd="14" destOrd="0" presId="urn:microsoft.com/office/officeart/2008/layout/VerticalCurvedList"/>
    <dgm:cxn modelId="{6C87C6CE-6062-2B48-BEB4-67CA37036F7E}" type="presParOf" srcId="{CDF29293-BAB7-4139-96E6-3AA7BC864779}" destId="{359DFA51-C475-43AC-BEC1-C5B0808382F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9D0001-334E-444A-A4EB-0DD985561953}" type="doc">
      <dgm:prSet loTypeId="urn:microsoft.com/office/officeart/2005/8/layout/pList2" loCatId="picture" qsTypeId="urn:microsoft.com/office/officeart/2005/8/quickstyle/simple1" qsCatId="simple" csTypeId="urn:microsoft.com/office/officeart/2005/8/colors/accent6_2" csCatId="accent6" phldr="1"/>
      <dgm:spPr/>
      <dgm:t>
        <a:bodyPr/>
        <a:lstStyle/>
        <a:p>
          <a:endParaRPr lang="fr-FR"/>
        </a:p>
      </dgm:t>
    </dgm:pt>
    <dgm:pt modelId="{CC26045C-8603-4227-8AFA-B6C931513C66}">
      <dgm:prSet phldrT="[Texte]" custT="1"/>
      <dgm:spPr>
        <a:solidFill>
          <a:srgbClr val="184984"/>
        </a:solidFill>
        <a:ln>
          <a:solidFill>
            <a:srgbClr val="184984"/>
          </a:solidFill>
        </a:ln>
      </dgm:spPr>
      <dgm:t>
        <a:bodyPr/>
        <a:lstStyle/>
        <a:p>
          <a:r>
            <a:rPr lang="fr-FR" sz="1200" b="1" i="1" u="sng"/>
            <a:t>Collecte des données</a:t>
          </a:r>
          <a:endParaRPr lang="fr-FR" sz="1200" b="1" i="1" u="sng" dirty="0"/>
        </a:p>
      </dgm:t>
    </dgm:pt>
    <dgm:pt modelId="{A13C9594-ED6D-4616-815E-0F2DC6571737}" type="parTrans" cxnId="{A61AAF0A-372A-432A-8095-387ABFC8D2D6}">
      <dgm:prSet/>
      <dgm:spPr/>
      <dgm:t>
        <a:bodyPr/>
        <a:lstStyle/>
        <a:p>
          <a:endParaRPr lang="fr-FR" sz="1000"/>
        </a:p>
      </dgm:t>
    </dgm:pt>
    <dgm:pt modelId="{41200C1A-E1B6-4695-80AA-2893BD1F7317}" type="sibTrans" cxnId="{A61AAF0A-372A-432A-8095-387ABFC8D2D6}">
      <dgm:prSet custT="1"/>
      <dgm:spPr/>
      <dgm:t>
        <a:bodyPr/>
        <a:lstStyle/>
        <a:p>
          <a:endParaRPr lang="fr-FR" sz="1000"/>
        </a:p>
      </dgm:t>
    </dgm:pt>
    <dgm:pt modelId="{24657CDB-DE82-4047-9963-5363F1A74E9B}">
      <dgm:prSet phldrT="[Texte]" custT="1"/>
      <dgm:spPr>
        <a:solidFill>
          <a:srgbClr val="184984"/>
        </a:solidFill>
        <a:ln>
          <a:solidFill>
            <a:srgbClr val="184984"/>
          </a:solidFill>
        </a:ln>
      </dgm:spPr>
      <dgm:t>
        <a:bodyPr/>
        <a:lstStyle/>
        <a:p>
          <a:r>
            <a:rPr lang="fr-FR" sz="1100" dirty="0"/>
            <a:t>Factures d’électricité des 36 derniers mois</a:t>
          </a:r>
        </a:p>
      </dgm:t>
    </dgm:pt>
    <dgm:pt modelId="{E2769E84-5308-43AF-838E-A082B8483C33}" type="parTrans" cxnId="{A00463A6-01A6-4595-901F-BA30DA0A47BB}">
      <dgm:prSet/>
      <dgm:spPr/>
      <dgm:t>
        <a:bodyPr/>
        <a:lstStyle/>
        <a:p>
          <a:endParaRPr lang="fr-FR" sz="1000"/>
        </a:p>
      </dgm:t>
    </dgm:pt>
    <dgm:pt modelId="{8FC98543-3661-4363-9C20-F6ED2EE118D8}" type="sibTrans" cxnId="{A00463A6-01A6-4595-901F-BA30DA0A47BB}">
      <dgm:prSet/>
      <dgm:spPr/>
      <dgm:t>
        <a:bodyPr/>
        <a:lstStyle/>
        <a:p>
          <a:endParaRPr lang="fr-FR" sz="1000"/>
        </a:p>
      </dgm:t>
    </dgm:pt>
    <dgm:pt modelId="{F136C509-AB9E-401B-B29F-BE4301E37910}">
      <dgm:prSet phldrT="[Texte]" custT="1"/>
      <dgm:spPr>
        <a:solidFill>
          <a:srgbClr val="184984"/>
        </a:solidFill>
        <a:ln>
          <a:solidFill>
            <a:srgbClr val="184984"/>
          </a:solidFill>
        </a:ln>
      </dgm:spPr>
      <dgm:t>
        <a:bodyPr/>
        <a:lstStyle/>
        <a:p>
          <a:r>
            <a:rPr lang="fr-FR" sz="1100" b="0" i="0" dirty="0"/>
            <a:t>Les consommations du gasoil</a:t>
          </a:r>
          <a:endParaRPr lang="fr-FR" sz="1100" dirty="0"/>
        </a:p>
      </dgm:t>
    </dgm:pt>
    <dgm:pt modelId="{AA418AAE-04A4-4C45-8553-9B8F67C7BE86}" type="parTrans" cxnId="{2DFC0ED9-01E9-4772-9EAC-EF5E80D22EC8}">
      <dgm:prSet/>
      <dgm:spPr/>
      <dgm:t>
        <a:bodyPr/>
        <a:lstStyle/>
        <a:p>
          <a:endParaRPr lang="fr-FR" sz="1000"/>
        </a:p>
      </dgm:t>
    </dgm:pt>
    <dgm:pt modelId="{BD6F2BF3-BDBB-4C70-8D44-F1FF5FA26837}" type="sibTrans" cxnId="{2DFC0ED9-01E9-4772-9EAC-EF5E80D22EC8}">
      <dgm:prSet/>
      <dgm:spPr/>
      <dgm:t>
        <a:bodyPr/>
        <a:lstStyle/>
        <a:p>
          <a:endParaRPr lang="fr-FR" sz="1000"/>
        </a:p>
      </dgm:t>
    </dgm:pt>
    <dgm:pt modelId="{486EA524-BE42-40BE-B05F-66C0C8E31FD3}">
      <dgm:prSet phldrT="[Texte]" custT="1"/>
      <dgm:spPr>
        <a:solidFill>
          <a:srgbClr val="184984"/>
        </a:solidFill>
        <a:ln>
          <a:solidFill>
            <a:srgbClr val="184984"/>
          </a:solidFill>
        </a:ln>
      </dgm:spPr>
      <dgm:t>
        <a:bodyPr/>
        <a:lstStyle/>
        <a:p>
          <a:r>
            <a:rPr lang="fr-FR" sz="1200" b="1" i="1" u="sng"/>
            <a:t>Campagne de mesure</a:t>
          </a:r>
          <a:endParaRPr lang="fr-FR" sz="1200" b="1" i="1" u="sng" dirty="0"/>
        </a:p>
      </dgm:t>
    </dgm:pt>
    <dgm:pt modelId="{C4CF98F5-93F3-460C-9568-CDC7EB4383A4}" type="parTrans" cxnId="{477E4E74-A7BA-4546-A6D7-B4F12F220D12}">
      <dgm:prSet/>
      <dgm:spPr/>
      <dgm:t>
        <a:bodyPr/>
        <a:lstStyle/>
        <a:p>
          <a:endParaRPr lang="fr-FR" sz="1000"/>
        </a:p>
      </dgm:t>
    </dgm:pt>
    <dgm:pt modelId="{EEE1DDDD-F5B8-4FA1-A428-07A52B8D179A}" type="sibTrans" cxnId="{477E4E74-A7BA-4546-A6D7-B4F12F220D12}">
      <dgm:prSet custT="1"/>
      <dgm:spPr/>
      <dgm:t>
        <a:bodyPr/>
        <a:lstStyle/>
        <a:p>
          <a:endParaRPr lang="fr-FR" sz="1000"/>
        </a:p>
      </dgm:t>
    </dgm:pt>
    <dgm:pt modelId="{469D71EB-469A-443E-8280-3BFED8CFAEE8}">
      <dgm:prSet phldrT="[Texte]" custT="1"/>
      <dgm:spPr>
        <a:solidFill>
          <a:srgbClr val="184984"/>
        </a:solidFill>
        <a:ln>
          <a:solidFill>
            <a:srgbClr val="184984"/>
          </a:solidFill>
        </a:ln>
      </dgm:spPr>
      <dgm:t>
        <a:bodyPr/>
        <a:lstStyle/>
        <a:p>
          <a:r>
            <a:rPr lang="fr-FR" sz="1100" dirty="0"/>
            <a:t>La mesure des grandeurs électriques avec l’</a:t>
          </a:r>
          <a:r>
            <a:rPr lang="fr-FR" sz="1100" b="0" i="0" dirty="0"/>
            <a:t>analyseur de réseau</a:t>
          </a:r>
          <a:endParaRPr lang="fr-FR" sz="1100" dirty="0"/>
        </a:p>
      </dgm:t>
    </dgm:pt>
    <dgm:pt modelId="{E043C4BB-0A8E-415B-B1C9-A028B6A0332C}" type="parTrans" cxnId="{93B2A107-AEE0-48F4-81BD-BF0EA352B255}">
      <dgm:prSet/>
      <dgm:spPr/>
      <dgm:t>
        <a:bodyPr/>
        <a:lstStyle/>
        <a:p>
          <a:endParaRPr lang="fr-FR" sz="1000"/>
        </a:p>
      </dgm:t>
    </dgm:pt>
    <dgm:pt modelId="{908E2C3C-1E3E-44BD-B1A5-93006FEF0C1E}" type="sibTrans" cxnId="{93B2A107-AEE0-48F4-81BD-BF0EA352B255}">
      <dgm:prSet/>
      <dgm:spPr/>
      <dgm:t>
        <a:bodyPr/>
        <a:lstStyle/>
        <a:p>
          <a:endParaRPr lang="fr-FR" sz="1000"/>
        </a:p>
      </dgm:t>
    </dgm:pt>
    <dgm:pt modelId="{14217F5C-F57C-48D3-AE6F-B599DA738ADE}">
      <dgm:prSet phldrT="[Texte]" custT="1"/>
      <dgm:spPr>
        <a:solidFill>
          <a:srgbClr val="184984"/>
        </a:solidFill>
        <a:ln>
          <a:solidFill>
            <a:srgbClr val="184984"/>
          </a:solidFill>
        </a:ln>
      </dgm:spPr>
      <dgm:t>
        <a:bodyPr/>
        <a:lstStyle/>
        <a:p>
          <a:r>
            <a:rPr lang="fr-FR" sz="1100" dirty="0"/>
            <a:t>Les mesures des intensités et des tensions des pompes avec la </a:t>
          </a:r>
          <a:r>
            <a:rPr lang="fr-FR" sz="1100" b="0" i="0" dirty="0"/>
            <a:t>pince</a:t>
          </a:r>
          <a:br>
            <a:rPr lang="fr-FR" sz="1100" b="0" i="0" dirty="0"/>
          </a:br>
          <a:r>
            <a:rPr lang="fr-FR" sz="1100" b="0" i="0" dirty="0"/>
            <a:t>ampérométrique</a:t>
          </a:r>
          <a:endParaRPr lang="fr-FR" sz="1100" dirty="0"/>
        </a:p>
      </dgm:t>
    </dgm:pt>
    <dgm:pt modelId="{B541B7F5-A641-4D3B-A872-AC7485EE9400}" type="parTrans" cxnId="{FE234A64-36BB-4E2E-AECA-BF6EBDD761B2}">
      <dgm:prSet/>
      <dgm:spPr/>
      <dgm:t>
        <a:bodyPr/>
        <a:lstStyle/>
        <a:p>
          <a:endParaRPr lang="fr-FR" sz="1000"/>
        </a:p>
      </dgm:t>
    </dgm:pt>
    <dgm:pt modelId="{11E0695E-A477-4F02-AFB0-52F1AA8F63D4}" type="sibTrans" cxnId="{FE234A64-36BB-4E2E-AECA-BF6EBDD761B2}">
      <dgm:prSet/>
      <dgm:spPr/>
      <dgm:t>
        <a:bodyPr/>
        <a:lstStyle/>
        <a:p>
          <a:endParaRPr lang="fr-FR" sz="1000"/>
        </a:p>
      </dgm:t>
    </dgm:pt>
    <dgm:pt modelId="{6ED13EBF-970B-49A9-95DF-9F474549075F}">
      <dgm:prSet phldrT="[Texte]" custT="1"/>
      <dgm:spPr>
        <a:solidFill>
          <a:srgbClr val="184984"/>
        </a:solidFill>
        <a:ln>
          <a:solidFill>
            <a:srgbClr val="184984"/>
          </a:solidFill>
        </a:ln>
      </dgm:spPr>
      <dgm:t>
        <a:bodyPr/>
        <a:lstStyle/>
        <a:p>
          <a:r>
            <a:rPr lang="fr-FR" sz="1200" b="1" i="1" u="sng"/>
            <a:t>Traitement des données - Bilans d’énergie </a:t>
          </a:r>
          <a:endParaRPr lang="fr-FR" sz="1200" b="1" i="1" u="sng" dirty="0"/>
        </a:p>
      </dgm:t>
    </dgm:pt>
    <dgm:pt modelId="{EDC21834-FD85-403A-A0BF-F374AE41CA10}" type="parTrans" cxnId="{F4293DDA-42BD-49A4-B06E-61C0192DDD55}">
      <dgm:prSet/>
      <dgm:spPr/>
      <dgm:t>
        <a:bodyPr/>
        <a:lstStyle/>
        <a:p>
          <a:endParaRPr lang="fr-FR" sz="1000"/>
        </a:p>
      </dgm:t>
    </dgm:pt>
    <dgm:pt modelId="{19DDF5A4-4F22-4550-A3E6-1AE9286E0D99}" type="sibTrans" cxnId="{F4293DDA-42BD-49A4-B06E-61C0192DDD55}">
      <dgm:prSet custT="1"/>
      <dgm:spPr/>
      <dgm:t>
        <a:bodyPr/>
        <a:lstStyle/>
        <a:p>
          <a:endParaRPr lang="fr-FR" sz="1000"/>
        </a:p>
      </dgm:t>
    </dgm:pt>
    <dgm:pt modelId="{C42175B9-65B2-4925-95D4-353B9F5619FA}">
      <dgm:prSet phldrT="[Texte]" custT="1"/>
      <dgm:spPr>
        <a:solidFill>
          <a:srgbClr val="184984"/>
        </a:solidFill>
        <a:ln>
          <a:solidFill>
            <a:srgbClr val="184984"/>
          </a:solidFill>
        </a:ln>
      </dgm:spPr>
      <dgm:t>
        <a:bodyPr/>
        <a:lstStyle/>
        <a:p>
          <a:r>
            <a:rPr lang="fr-FR" sz="1100" dirty="0"/>
            <a:t>L’élaboration des bilans énergétiques</a:t>
          </a:r>
        </a:p>
      </dgm:t>
    </dgm:pt>
    <dgm:pt modelId="{D85244A7-2C2B-449D-A363-C62F2474191D}" type="parTrans" cxnId="{346F2B36-3A55-4208-B5D5-D5377F1E3B0F}">
      <dgm:prSet/>
      <dgm:spPr/>
      <dgm:t>
        <a:bodyPr/>
        <a:lstStyle/>
        <a:p>
          <a:endParaRPr lang="fr-FR" sz="1000"/>
        </a:p>
      </dgm:t>
    </dgm:pt>
    <dgm:pt modelId="{34E9FA83-4B68-48B9-A268-FB02194FBC98}" type="sibTrans" cxnId="{346F2B36-3A55-4208-B5D5-D5377F1E3B0F}">
      <dgm:prSet/>
      <dgm:spPr/>
      <dgm:t>
        <a:bodyPr/>
        <a:lstStyle/>
        <a:p>
          <a:endParaRPr lang="fr-FR" sz="1000"/>
        </a:p>
      </dgm:t>
    </dgm:pt>
    <dgm:pt modelId="{63479094-853B-4D3B-A91E-F8091BA13099}">
      <dgm:prSet phldrT="[Texte]" custT="1"/>
      <dgm:spPr>
        <a:solidFill>
          <a:srgbClr val="184984"/>
        </a:solidFill>
        <a:ln>
          <a:solidFill>
            <a:srgbClr val="184984"/>
          </a:solidFill>
        </a:ln>
      </dgm:spPr>
      <dgm:t>
        <a:bodyPr/>
        <a:lstStyle/>
        <a:p>
          <a:r>
            <a:rPr lang="fr-FR" sz="1200" b="1" i="1" u="sng" dirty="0"/>
            <a:t>Identification des actions d’amélioration de la consommation de l’énergie</a:t>
          </a:r>
        </a:p>
      </dgm:t>
    </dgm:pt>
    <dgm:pt modelId="{0A04B1D3-C6D7-4A3D-8A4B-CAE1416DD3A1}" type="parTrans" cxnId="{2687B7D7-7935-4460-BD60-85BBA2B10D32}">
      <dgm:prSet/>
      <dgm:spPr/>
      <dgm:t>
        <a:bodyPr/>
        <a:lstStyle/>
        <a:p>
          <a:endParaRPr lang="fr-FR" sz="1000"/>
        </a:p>
      </dgm:t>
    </dgm:pt>
    <dgm:pt modelId="{0CB76B8C-FBA8-4A33-BB2D-51E2B598C1C2}" type="sibTrans" cxnId="{2687B7D7-7935-4460-BD60-85BBA2B10D32}">
      <dgm:prSet/>
      <dgm:spPr/>
      <dgm:t>
        <a:bodyPr/>
        <a:lstStyle/>
        <a:p>
          <a:endParaRPr lang="fr-FR" sz="1000"/>
        </a:p>
      </dgm:t>
    </dgm:pt>
    <dgm:pt modelId="{7D0753F9-18B4-49A9-B13E-7BAD6E7B04E5}">
      <dgm:prSet phldrT="[Texte]" custT="1"/>
      <dgm:spPr>
        <a:solidFill>
          <a:srgbClr val="184984"/>
        </a:solidFill>
        <a:ln>
          <a:solidFill>
            <a:srgbClr val="184984"/>
          </a:solidFill>
        </a:ln>
      </dgm:spPr>
      <dgm:t>
        <a:bodyPr/>
        <a:lstStyle/>
        <a:p>
          <a:r>
            <a:rPr lang="fr-FR" sz="1100" dirty="0"/>
            <a:t>Les actions d’amélioration porteront sur :</a:t>
          </a:r>
        </a:p>
      </dgm:t>
    </dgm:pt>
    <dgm:pt modelId="{87462C17-296D-462A-8FD8-3D20FABF41E3}" type="parTrans" cxnId="{D1A40A06-B2FC-4D67-92AE-FDAAD4D88C1B}">
      <dgm:prSet/>
      <dgm:spPr/>
      <dgm:t>
        <a:bodyPr/>
        <a:lstStyle/>
        <a:p>
          <a:endParaRPr lang="fr-FR" sz="1000"/>
        </a:p>
      </dgm:t>
    </dgm:pt>
    <dgm:pt modelId="{B72789AA-EDC9-4702-9516-49EDFCC17C94}" type="sibTrans" cxnId="{D1A40A06-B2FC-4D67-92AE-FDAAD4D88C1B}">
      <dgm:prSet/>
      <dgm:spPr/>
      <dgm:t>
        <a:bodyPr/>
        <a:lstStyle/>
        <a:p>
          <a:endParaRPr lang="fr-FR" sz="1000"/>
        </a:p>
      </dgm:t>
    </dgm:pt>
    <dgm:pt modelId="{D93C1F89-D8D6-4604-8DD5-7C25304762C6}">
      <dgm:prSet phldrT="[Texte]" custT="1"/>
      <dgm:spPr>
        <a:solidFill>
          <a:srgbClr val="184984"/>
        </a:solidFill>
        <a:ln>
          <a:solidFill>
            <a:srgbClr val="184984"/>
          </a:solidFill>
        </a:ln>
      </dgm:spPr>
      <dgm:t>
        <a:bodyPr/>
        <a:lstStyle/>
        <a:p>
          <a:r>
            <a:rPr lang="fr-FR" sz="1100" dirty="0"/>
            <a:t>Liste des équipements de pompage</a:t>
          </a:r>
        </a:p>
      </dgm:t>
    </dgm:pt>
    <dgm:pt modelId="{95907F14-C308-47D6-ABD7-93EEE1560FBB}" type="parTrans" cxnId="{31211266-A4C5-4FA1-8180-58EC53C58EED}">
      <dgm:prSet/>
      <dgm:spPr/>
      <dgm:t>
        <a:bodyPr/>
        <a:lstStyle/>
        <a:p>
          <a:endParaRPr lang="fr-FR" sz="1000"/>
        </a:p>
      </dgm:t>
    </dgm:pt>
    <dgm:pt modelId="{A78DC57F-5915-478B-9180-46F1A2426D52}" type="sibTrans" cxnId="{31211266-A4C5-4FA1-8180-58EC53C58EED}">
      <dgm:prSet/>
      <dgm:spPr/>
      <dgm:t>
        <a:bodyPr/>
        <a:lstStyle/>
        <a:p>
          <a:endParaRPr lang="fr-FR" sz="1000"/>
        </a:p>
      </dgm:t>
    </dgm:pt>
    <dgm:pt modelId="{133BA629-A4FF-4CA8-8FF8-9D284D07FD35}">
      <dgm:prSet phldrT="[Texte]" custT="1"/>
      <dgm:spPr>
        <a:solidFill>
          <a:srgbClr val="184984"/>
        </a:solidFill>
        <a:ln>
          <a:solidFill>
            <a:srgbClr val="184984"/>
          </a:solidFill>
        </a:ln>
      </dgm:spPr>
      <dgm:t>
        <a:bodyPr/>
        <a:lstStyle/>
        <a:p>
          <a:r>
            <a:rPr lang="fr-FR" sz="1100" dirty="0"/>
            <a:t>Liste du matériel roulant</a:t>
          </a:r>
          <a:br>
            <a:rPr lang="fr-FR" sz="1100" dirty="0"/>
          </a:br>
          <a:endParaRPr lang="fr-FR" sz="1100" dirty="0"/>
        </a:p>
      </dgm:t>
    </dgm:pt>
    <dgm:pt modelId="{D9B34BDD-41AD-4602-96CA-0F384048557F}" type="parTrans" cxnId="{F0706E17-E5BA-40C8-8AE1-8628123777F8}">
      <dgm:prSet/>
      <dgm:spPr/>
      <dgm:t>
        <a:bodyPr/>
        <a:lstStyle/>
        <a:p>
          <a:endParaRPr lang="fr-FR" sz="1000"/>
        </a:p>
      </dgm:t>
    </dgm:pt>
    <dgm:pt modelId="{9BFDBA21-E7BD-4648-B674-8E98D4FAD336}" type="sibTrans" cxnId="{F0706E17-E5BA-40C8-8AE1-8628123777F8}">
      <dgm:prSet/>
      <dgm:spPr/>
      <dgm:t>
        <a:bodyPr/>
        <a:lstStyle/>
        <a:p>
          <a:endParaRPr lang="fr-FR" sz="1000"/>
        </a:p>
      </dgm:t>
    </dgm:pt>
    <dgm:pt modelId="{B1F53DE9-E807-477F-A7B4-90909A504872}">
      <dgm:prSet phldrT="[Texte]" custT="1"/>
      <dgm:spPr>
        <a:solidFill>
          <a:srgbClr val="184984"/>
        </a:solidFill>
        <a:ln>
          <a:solidFill>
            <a:srgbClr val="184984"/>
          </a:solidFill>
        </a:ln>
      </dgm:spPr>
      <dgm:t>
        <a:bodyPr/>
        <a:lstStyle/>
        <a:p>
          <a:r>
            <a:rPr lang="fr-FR" sz="1100" b="0" i="0" dirty="0"/>
            <a:t>La thermographie infra-rouge</a:t>
          </a:r>
          <a:r>
            <a:rPr lang="fr-FR" sz="1100" dirty="0"/>
            <a:t/>
          </a:r>
          <a:br>
            <a:rPr lang="fr-FR" sz="1100" dirty="0"/>
          </a:br>
          <a:r>
            <a:rPr lang="fr-FR" sz="1100" dirty="0"/>
            <a:t/>
          </a:r>
          <a:br>
            <a:rPr lang="fr-FR" sz="1100" dirty="0"/>
          </a:br>
          <a:endParaRPr lang="fr-FR" sz="1100" dirty="0"/>
        </a:p>
      </dgm:t>
    </dgm:pt>
    <dgm:pt modelId="{73C5C71F-4CC1-4D55-AE9C-D94F02570772}" type="parTrans" cxnId="{259F84A0-6B7C-4774-898A-B2AB2E582AAA}">
      <dgm:prSet/>
      <dgm:spPr/>
      <dgm:t>
        <a:bodyPr/>
        <a:lstStyle/>
        <a:p>
          <a:endParaRPr lang="fr-FR"/>
        </a:p>
      </dgm:t>
    </dgm:pt>
    <dgm:pt modelId="{59B23634-5E8C-41C8-8D21-B1241027E0DD}" type="sibTrans" cxnId="{259F84A0-6B7C-4774-898A-B2AB2E582AAA}">
      <dgm:prSet/>
      <dgm:spPr/>
      <dgm:t>
        <a:bodyPr/>
        <a:lstStyle/>
        <a:p>
          <a:endParaRPr lang="fr-FR"/>
        </a:p>
      </dgm:t>
    </dgm:pt>
    <dgm:pt modelId="{2D05DC28-25CD-4CF6-9ECD-5239BF73563D}">
      <dgm:prSet phldrT="[Texte]" custT="1"/>
      <dgm:spPr>
        <a:solidFill>
          <a:srgbClr val="184984"/>
        </a:solidFill>
        <a:ln>
          <a:solidFill>
            <a:srgbClr val="184984"/>
          </a:solidFill>
        </a:ln>
      </dgm:spPr>
      <dgm:t>
        <a:bodyPr/>
        <a:lstStyle/>
        <a:p>
          <a:r>
            <a:rPr lang="fr-FR" sz="1100" dirty="0"/>
            <a:t>Les mesures ponctuelles de débit avec le débitmètre à ultrason</a:t>
          </a:r>
        </a:p>
      </dgm:t>
    </dgm:pt>
    <dgm:pt modelId="{F0B09711-18BD-4352-81DA-4875107EAC96}" type="parTrans" cxnId="{DCF1C084-8EE9-4F9D-85C8-987CD893D546}">
      <dgm:prSet/>
      <dgm:spPr/>
      <dgm:t>
        <a:bodyPr/>
        <a:lstStyle/>
        <a:p>
          <a:endParaRPr lang="fr-FR"/>
        </a:p>
      </dgm:t>
    </dgm:pt>
    <dgm:pt modelId="{D74B781D-C356-46B4-93F9-4E8608CC3696}" type="sibTrans" cxnId="{DCF1C084-8EE9-4F9D-85C8-987CD893D546}">
      <dgm:prSet/>
      <dgm:spPr/>
      <dgm:t>
        <a:bodyPr/>
        <a:lstStyle/>
        <a:p>
          <a:endParaRPr lang="fr-FR"/>
        </a:p>
      </dgm:t>
    </dgm:pt>
    <dgm:pt modelId="{E781DCAE-B234-4086-9977-495F2261B25B}">
      <dgm:prSet phldrT="[Texte]" custT="1"/>
      <dgm:spPr>
        <a:solidFill>
          <a:srgbClr val="184984"/>
        </a:solidFill>
        <a:ln>
          <a:solidFill>
            <a:srgbClr val="184984"/>
          </a:solidFill>
        </a:ln>
      </dgm:spPr>
      <dgm:t>
        <a:bodyPr/>
        <a:lstStyle/>
        <a:p>
          <a:r>
            <a:rPr lang="fr-FR" sz="1100" dirty="0"/>
            <a:t>La simulation des factures électriques</a:t>
          </a:r>
        </a:p>
      </dgm:t>
    </dgm:pt>
    <dgm:pt modelId="{721CDC93-3259-454D-99E4-BD206E2783F5}" type="parTrans" cxnId="{C5B0076F-09CA-4431-8039-26F21C23D0F2}">
      <dgm:prSet/>
      <dgm:spPr/>
      <dgm:t>
        <a:bodyPr/>
        <a:lstStyle/>
        <a:p>
          <a:endParaRPr lang="fr-FR"/>
        </a:p>
      </dgm:t>
    </dgm:pt>
    <dgm:pt modelId="{8D23A089-3D05-403C-B66E-A2144432A6EF}" type="sibTrans" cxnId="{C5B0076F-09CA-4431-8039-26F21C23D0F2}">
      <dgm:prSet/>
      <dgm:spPr/>
      <dgm:t>
        <a:bodyPr/>
        <a:lstStyle/>
        <a:p>
          <a:endParaRPr lang="fr-FR"/>
        </a:p>
      </dgm:t>
    </dgm:pt>
    <dgm:pt modelId="{07565878-0AA7-4494-B1F0-164E4F738891}">
      <dgm:prSet phldrT="[Texte]" custT="1"/>
      <dgm:spPr>
        <a:solidFill>
          <a:srgbClr val="184984"/>
        </a:solidFill>
        <a:ln>
          <a:solidFill>
            <a:srgbClr val="184984"/>
          </a:solidFill>
        </a:ln>
      </dgm:spPr>
      <dgm:t>
        <a:bodyPr/>
        <a:lstStyle/>
        <a:p>
          <a:r>
            <a:rPr lang="fr-FR" sz="1100" dirty="0"/>
            <a:t>La comparaison des résultats de la campagne de mesure avec les données récoltées auprès de la ferme</a:t>
          </a:r>
        </a:p>
      </dgm:t>
    </dgm:pt>
    <dgm:pt modelId="{5E757D8F-0682-4C1C-AEA2-62B7BFBF4B16}" type="parTrans" cxnId="{B1653FD7-564F-4D9F-B31A-4E4C530AC5D8}">
      <dgm:prSet/>
      <dgm:spPr/>
      <dgm:t>
        <a:bodyPr/>
        <a:lstStyle/>
        <a:p>
          <a:endParaRPr lang="fr-FR"/>
        </a:p>
      </dgm:t>
    </dgm:pt>
    <dgm:pt modelId="{AE1B7DC8-F770-4CF5-9D46-00C4B72ADE3A}" type="sibTrans" cxnId="{B1653FD7-564F-4D9F-B31A-4E4C530AC5D8}">
      <dgm:prSet/>
      <dgm:spPr/>
      <dgm:t>
        <a:bodyPr/>
        <a:lstStyle/>
        <a:p>
          <a:endParaRPr lang="fr-FR"/>
        </a:p>
      </dgm:t>
    </dgm:pt>
    <dgm:pt modelId="{BC4DE411-4427-46D9-BB2D-49CDA0B12E8B}">
      <dgm:prSet phldrT="[Texte]" custT="1"/>
      <dgm:spPr>
        <a:solidFill>
          <a:srgbClr val="184984"/>
        </a:solidFill>
        <a:ln>
          <a:solidFill>
            <a:srgbClr val="184984"/>
          </a:solidFill>
        </a:ln>
      </dgm:spPr>
      <dgm:t>
        <a:bodyPr/>
        <a:lstStyle/>
        <a:p>
          <a:r>
            <a:rPr lang="fr-FR" sz="1100"/>
            <a:t>L’installation d’énergies renouvelables</a:t>
          </a:r>
          <a:endParaRPr lang="fr-FR" sz="1100" dirty="0"/>
        </a:p>
      </dgm:t>
    </dgm:pt>
    <dgm:pt modelId="{03AE394B-E71D-418D-883F-368B45C4C660}" type="parTrans" cxnId="{7D050209-C493-4407-8B42-958B9C59249A}">
      <dgm:prSet/>
      <dgm:spPr/>
      <dgm:t>
        <a:bodyPr/>
        <a:lstStyle/>
        <a:p>
          <a:endParaRPr lang="fr-FR"/>
        </a:p>
      </dgm:t>
    </dgm:pt>
    <dgm:pt modelId="{6F35B674-1A97-4FA8-8D73-D30BD7AAAEF8}" type="sibTrans" cxnId="{7D050209-C493-4407-8B42-958B9C59249A}">
      <dgm:prSet/>
      <dgm:spPr/>
      <dgm:t>
        <a:bodyPr/>
        <a:lstStyle/>
        <a:p>
          <a:endParaRPr lang="fr-FR"/>
        </a:p>
      </dgm:t>
    </dgm:pt>
    <dgm:pt modelId="{E76DCED5-E3E7-4184-8897-3FDDC529CB92}">
      <dgm:prSet phldrT="[Texte]" custT="1"/>
      <dgm:spPr>
        <a:solidFill>
          <a:srgbClr val="184984"/>
        </a:solidFill>
        <a:ln>
          <a:solidFill>
            <a:srgbClr val="184984"/>
          </a:solidFill>
        </a:ln>
      </dgm:spPr>
      <dgm:t>
        <a:bodyPr/>
        <a:lstStyle/>
        <a:p>
          <a:r>
            <a:rPr lang="fr-FR" sz="1100"/>
            <a:t>L’efficacité énergétique</a:t>
          </a:r>
          <a:endParaRPr lang="fr-FR" sz="1100" dirty="0"/>
        </a:p>
      </dgm:t>
    </dgm:pt>
    <dgm:pt modelId="{E6C1F25B-D53C-459B-AB25-EE2634A61824}" type="parTrans" cxnId="{9A6A773B-9FFC-41BA-9CFA-356627276B6F}">
      <dgm:prSet/>
      <dgm:spPr/>
      <dgm:t>
        <a:bodyPr/>
        <a:lstStyle/>
        <a:p>
          <a:endParaRPr lang="fr-FR"/>
        </a:p>
      </dgm:t>
    </dgm:pt>
    <dgm:pt modelId="{3C9710AA-E4F7-4F77-BEDB-E517276950C9}" type="sibTrans" cxnId="{9A6A773B-9FFC-41BA-9CFA-356627276B6F}">
      <dgm:prSet/>
      <dgm:spPr/>
      <dgm:t>
        <a:bodyPr/>
        <a:lstStyle/>
        <a:p>
          <a:endParaRPr lang="fr-FR"/>
        </a:p>
      </dgm:t>
    </dgm:pt>
    <dgm:pt modelId="{B811573A-AE92-4B14-A95A-88FFF9A788A7}">
      <dgm:prSet phldrT="[Texte]" custT="1"/>
      <dgm:spPr>
        <a:solidFill>
          <a:srgbClr val="184984"/>
        </a:solidFill>
        <a:ln>
          <a:solidFill>
            <a:srgbClr val="184984"/>
          </a:solidFill>
        </a:ln>
      </dgm:spPr>
      <dgm:t>
        <a:bodyPr/>
        <a:lstStyle/>
        <a:p>
          <a:r>
            <a:rPr lang="fr-FR" sz="1100" dirty="0"/>
            <a:t>L’analyse et le traitement de la campagne de mesure</a:t>
          </a:r>
        </a:p>
      </dgm:t>
    </dgm:pt>
    <dgm:pt modelId="{EFD59BF3-3FA4-491E-B824-02A5250DD144}" type="sibTrans" cxnId="{0ADCC3E5-EE6D-45BA-B355-949C7AD163BA}">
      <dgm:prSet/>
      <dgm:spPr/>
      <dgm:t>
        <a:bodyPr/>
        <a:lstStyle/>
        <a:p>
          <a:endParaRPr lang="fr-FR" sz="1000"/>
        </a:p>
      </dgm:t>
    </dgm:pt>
    <dgm:pt modelId="{503F26DF-371A-457D-A435-41407025EB7F}" type="parTrans" cxnId="{0ADCC3E5-EE6D-45BA-B355-949C7AD163BA}">
      <dgm:prSet/>
      <dgm:spPr/>
      <dgm:t>
        <a:bodyPr/>
        <a:lstStyle/>
        <a:p>
          <a:endParaRPr lang="fr-FR" sz="1000"/>
        </a:p>
      </dgm:t>
    </dgm:pt>
    <dgm:pt modelId="{7B8052B6-2C2B-4E47-9AF5-2EAB8F413318}" type="pres">
      <dgm:prSet presAssocID="{CB9D0001-334E-444A-A4EB-0DD985561953}" presName="Name0" presStyleCnt="0">
        <dgm:presLayoutVars>
          <dgm:dir/>
          <dgm:resizeHandles val="exact"/>
        </dgm:presLayoutVars>
      </dgm:prSet>
      <dgm:spPr/>
      <dgm:t>
        <a:bodyPr/>
        <a:lstStyle/>
        <a:p>
          <a:endParaRPr lang="fr-FR"/>
        </a:p>
      </dgm:t>
    </dgm:pt>
    <dgm:pt modelId="{ED993C59-762D-45AB-8B6E-CD858DF120F5}" type="pres">
      <dgm:prSet presAssocID="{CB9D0001-334E-444A-A4EB-0DD985561953}" presName="bkgdShp" presStyleLbl="alignAccFollowNode1" presStyleIdx="0" presStyleCnt="1"/>
      <dgm:spPr>
        <a:noFill/>
        <a:ln w="28575" cmpd="sng">
          <a:solidFill>
            <a:srgbClr val="184984">
              <a:alpha val="90000"/>
            </a:srgbClr>
          </a:solidFill>
        </a:ln>
      </dgm:spPr>
    </dgm:pt>
    <dgm:pt modelId="{60BFF004-6E05-4A33-B2A6-04BE7C4C4663}" type="pres">
      <dgm:prSet presAssocID="{CB9D0001-334E-444A-A4EB-0DD985561953}" presName="linComp" presStyleCnt="0"/>
      <dgm:spPr/>
    </dgm:pt>
    <dgm:pt modelId="{A796BED3-6026-4329-9A16-1D9C8A7465AF}" type="pres">
      <dgm:prSet presAssocID="{CC26045C-8603-4227-8AFA-B6C931513C66}" presName="compNode" presStyleCnt="0"/>
      <dgm:spPr/>
    </dgm:pt>
    <dgm:pt modelId="{C112BA90-DD05-49A9-AF1C-1AAE8A9A1099}" type="pres">
      <dgm:prSet presAssocID="{CC26045C-8603-4227-8AFA-B6C931513C66}" presName="node" presStyleLbl="node1" presStyleIdx="0" presStyleCnt="4">
        <dgm:presLayoutVars>
          <dgm:bulletEnabled val="1"/>
        </dgm:presLayoutVars>
      </dgm:prSet>
      <dgm:spPr/>
      <dgm:t>
        <a:bodyPr/>
        <a:lstStyle/>
        <a:p>
          <a:endParaRPr lang="fr-FR"/>
        </a:p>
      </dgm:t>
    </dgm:pt>
    <dgm:pt modelId="{A3E773E0-8154-4445-9444-AF3BE332801E}" type="pres">
      <dgm:prSet presAssocID="{CC26045C-8603-4227-8AFA-B6C931513C66}" presName="invisiNode" presStyleLbl="node1" presStyleIdx="0" presStyleCnt="4"/>
      <dgm:spPr/>
    </dgm:pt>
    <dgm:pt modelId="{E5A0BBA2-4F3B-4052-89D8-12A393C8BAB6}" type="pres">
      <dgm:prSet presAssocID="{CC26045C-8603-4227-8AFA-B6C931513C66}" presName="imagNode" presStyleLbl="fgImgPlace1" presStyleIdx="0" presStyleCnt="4"/>
      <dgm:spPr>
        <a:blipFill rotWithShape="1">
          <a:blip xmlns:r="http://schemas.openxmlformats.org/officeDocument/2006/relationships" r:embed="rId1"/>
          <a:stretch>
            <a:fillRect/>
          </a:stretch>
        </a:blipFill>
      </dgm:spPr>
    </dgm:pt>
    <dgm:pt modelId="{6BEF4EC9-665E-484D-A950-FC6BA2C55ABE}" type="pres">
      <dgm:prSet presAssocID="{41200C1A-E1B6-4695-80AA-2893BD1F7317}" presName="sibTrans" presStyleLbl="sibTrans2D1" presStyleIdx="0" presStyleCnt="0"/>
      <dgm:spPr/>
      <dgm:t>
        <a:bodyPr/>
        <a:lstStyle/>
        <a:p>
          <a:endParaRPr lang="fr-FR"/>
        </a:p>
      </dgm:t>
    </dgm:pt>
    <dgm:pt modelId="{5D83FC04-D166-43BA-8E59-589ED2C3D0F2}" type="pres">
      <dgm:prSet presAssocID="{486EA524-BE42-40BE-B05F-66C0C8E31FD3}" presName="compNode" presStyleCnt="0"/>
      <dgm:spPr/>
    </dgm:pt>
    <dgm:pt modelId="{439EBF54-4734-4DC6-BA8E-11785E3006D8}" type="pres">
      <dgm:prSet presAssocID="{486EA524-BE42-40BE-B05F-66C0C8E31FD3}" presName="node" presStyleLbl="node1" presStyleIdx="1" presStyleCnt="4">
        <dgm:presLayoutVars>
          <dgm:bulletEnabled val="1"/>
        </dgm:presLayoutVars>
      </dgm:prSet>
      <dgm:spPr/>
      <dgm:t>
        <a:bodyPr/>
        <a:lstStyle/>
        <a:p>
          <a:endParaRPr lang="fr-FR"/>
        </a:p>
      </dgm:t>
    </dgm:pt>
    <dgm:pt modelId="{A3B753C2-5AD8-4485-95B0-7965B405098C}" type="pres">
      <dgm:prSet presAssocID="{486EA524-BE42-40BE-B05F-66C0C8E31FD3}" presName="invisiNode" presStyleLbl="node1" presStyleIdx="1" presStyleCnt="4"/>
      <dgm:spPr/>
    </dgm:pt>
    <dgm:pt modelId="{93480FF6-61F5-4989-BC50-B3F4A28C2470}" type="pres">
      <dgm:prSet presAssocID="{486EA524-BE42-40BE-B05F-66C0C8E31FD3}" presName="imagNode" presStyleLbl="fgImgPlace1" presStyleIdx="1" presStyleCnt="4"/>
      <dgm:spPr>
        <a:blipFill rotWithShape="1">
          <a:blip xmlns:r="http://schemas.openxmlformats.org/officeDocument/2006/relationships" r:embed="rId2"/>
          <a:stretch>
            <a:fillRect/>
          </a:stretch>
        </a:blipFill>
      </dgm:spPr>
    </dgm:pt>
    <dgm:pt modelId="{2CD1DA2E-F3F8-4502-A65F-23DA9F0A8CB3}" type="pres">
      <dgm:prSet presAssocID="{EEE1DDDD-F5B8-4FA1-A428-07A52B8D179A}" presName="sibTrans" presStyleLbl="sibTrans2D1" presStyleIdx="0" presStyleCnt="0"/>
      <dgm:spPr/>
      <dgm:t>
        <a:bodyPr/>
        <a:lstStyle/>
        <a:p>
          <a:endParaRPr lang="fr-FR"/>
        </a:p>
      </dgm:t>
    </dgm:pt>
    <dgm:pt modelId="{CBE85A93-81AA-461D-B696-A63C0B5057CC}" type="pres">
      <dgm:prSet presAssocID="{6ED13EBF-970B-49A9-95DF-9F474549075F}" presName="compNode" presStyleCnt="0"/>
      <dgm:spPr/>
    </dgm:pt>
    <dgm:pt modelId="{619ED136-B065-4CB3-8BC5-C6E73130EAE4}" type="pres">
      <dgm:prSet presAssocID="{6ED13EBF-970B-49A9-95DF-9F474549075F}" presName="node" presStyleLbl="node1" presStyleIdx="2" presStyleCnt="4">
        <dgm:presLayoutVars>
          <dgm:bulletEnabled val="1"/>
        </dgm:presLayoutVars>
      </dgm:prSet>
      <dgm:spPr/>
      <dgm:t>
        <a:bodyPr/>
        <a:lstStyle/>
        <a:p>
          <a:endParaRPr lang="fr-FR"/>
        </a:p>
      </dgm:t>
    </dgm:pt>
    <dgm:pt modelId="{E47118D2-6B54-4A66-808D-268229C1A4D2}" type="pres">
      <dgm:prSet presAssocID="{6ED13EBF-970B-49A9-95DF-9F474549075F}" presName="invisiNode" presStyleLbl="node1" presStyleIdx="2" presStyleCnt="4"/>
      <dgm:spPr/>
    </dgm:pt>
    <dgm:pt modelId="{1562BF88-41E0-43A4-9C4F-48F38104A8D1}" type="pres">
      <dgm:prSet presAssocID="{6ED13EBF-970B-49A9-95DF-9F474549075F}" presName="imagNode" presStyleLbl="fgImgPlace1" presStyleIdx="2" presStyleCnt="4"/>
      <dgm:spPr>
        <a:blipFill rotWithShape="1">
          <a:blip xmlns:r="http://schemas.openxmlformats.org/officeDocument/2006/relationships" r:embed="rId3"/>
          <a:stretch>
            <a:fillRect/>
          </a:stretch>
        </a:blipFill>
      </dgm:spPr>
    </dgm:pt>
    <dgm:pt modelId="{521673F1-5269-45E5-8BCA-A49BA143139A}" type="pres">
      <dgm:prSet presAssocID="{19DDF5A4-4F22-4550-A3E6-1AE9286E0D99}" presName="sibTrans" presStyleLbl="sibTrans2D1" presStyleIdx="0" presStyleCnt="0"/>
      <dgm:spPr/>
      <dgm:t>
        <a:bodyPr/>
        <a:lstStyle/>
        <a:p>
          <a:endParaRPr lang="fr-FR"/>
        </a:p>
      </dgm:t>
    </dgm:pt>
    <dgm:pt modelId="{F35BA51A-2A8B-4D6E-A99D-9A6F1232BDEA}" type="pres">
      <dgm:prSet presAssocID="{63479094-853B-4D3B-A91E-F8091BA13099}" presName="compNode" presStyleCnt="0"/>
      <dgm:spPr/>
    </dgm:pt>
    <dgm:pt modelId="{20398120-7475-4819-BAA9-BBFBF1A845AE}" type="pres">
      <dgm:prSet presAssocID="{63479094-853B-4D3B-A91E-F8091BA13099}" presName="node" presStyleLbl="node1" presStyleIdx="3" presStyleCnt="4" custLinFactNeighborX="-2127" custLinFactNeighborY="0">
        <dgm:presLayoutVars>
          <dgm:bulletEnabled val="1"/>
        </dgm:presLayoutVars>
      </dgm:prSet>
      <dgm:spPr/>
      <dgm:t>
        <a:bodyPr/>
        <a:lstStyle/>
        <a:p>
          <a:endParaRPr lang="fr-FR"/>
        </a:p>
      </dgm:t>
    </dgm:pt>
    <dgm:pt modelId="{945408AF-65C5-412E-803C-152B926A3849}" type="pres">
      <dgm:prSet presAssocID="{63479094-853B-4D3B-A91E-F8091BA13099}" presName="invisiNode" presStyleLbl="node1" presStyleIdx="3" presStyleCnt="4"/>
      <dgm:spPr/>
    </dgm:pt>
    <dgm:pt modelId="{C450FC1D-CD86-4E71-A592-C2EAAB4AD985}" type="pres">
      <dgm:prSet presAssocID="{63479094-853B-4D3B-A91E-F8091BA13099}" presName="imagNode" presStyleLbl="fgImgPlace1" presStyleIdx="3" presStyleCnt="4"/>
      <dgm:spPr>
        <a:blipFill rotWithShape="1">
          <a:blip xmlns:r="http://schemas.openxmlformats.org/officeDocument/2006/relationships" r:embed="rId4"/>
          <a:stretch>
            <a:fillRect/>
          </a:stretch>
        </a:blipFill>
      </dgm:spPr>
    </dgm:pt>
  </dgm:ptLst>
  <dgm:cxnLst>
    <dgm:cxn modelId="{447A6BBB-612A-2446-8B10-D568A3A13A6D}" type="presOf" srcId="{24657CDB-DE82-4047-9963-5363F1A74E9B}" destId="{C112BA90-DD05-49A9-AF1C-1AAE8A9A1099}" srcOrd="0" destOrd="1" presId="urn:microsoft.com/office/officeart/2005/8/layout/pList2"/>
    <dgm:cxn modelId="{A716EE84-D0B3-B448-80DB-73762AB193C8}" type="presOf" srcId="{E76DCED5-E3E7-4184-8897-3FDDC529CB92}" destId="{20398120-7475-4819-BAA9-BBFBF1A845AE}" srcOrd="0" destOrd="2" presId="urn:microsoft.com/office/officeart/2005/8/layout/pList2"/>
    <dgm:cxn modelId="{32AA76A4-4678-D94A-98E5-5C9FD9823501}" type="presOf" srcId="{07565878-0AA7-4494-B1F0-164E4F738891}" destId="{619ED136-B065-4CB3-8BC5-C6E73130EAE4}" srcOrd="0" destOrd="4" presId="urn:microsoft.com/office/officeart/2005/8/layout/pList2"/>
    <dgm:cxn modelId="{65FDF95B-AD70-894C-A6B7-07AEE23C1021}" type="presOf" srcId="{133BA629-A4FF-4CA8-8FF8-9D284D07FD35}" destId="{C112BA90-DD05-49A9-AF1C-1AAE8A9A1099}" srcOrd="0" destOrd="4" presId="urn:microsoft.com/office/officeart/2005/8/layout/pList2"/>
    <dgm:cxn modelId="{2687B7D7-7935-4460-BD60-85BBA2B10D32}" srcId="{CB9D0001-334E-444A-A4EB-0DD985561953}" destId="{63479094-853B-4D3B-A91E-F8091BA13099}" srcOrd="3" destOrd="0" parTransId="{0A04B1D3-C6D7-4A3D-8A4B-CAE1416DD3A1}" sibTransId="{0CB76B8C-FBA8-4A33-BB2D-51E2B598C1C2}"/>
    <dgm:cxn modelId="{9A6A773B-9FFC-41BA-9CFA-356627276B6F}" srcId="{63479094-853B-4D3B-A91E-F8091BA13099}" destId="{E76DCED5-E3E7-4184-8897-3FDDC529CB92}" srcOrd="1" destOrd="0" parTransId="{E6C1F25B-D53C-459B-AB25-EE2634A61824}" sibTransId="{3C9710AA-E4F7-4F77-BEDB-E517276950C9}"/>
    <dgm:cxn modelId="{477E4E74-A7BA-4546-A6D7-B4F12F220D12}" srcId="{CB9D0001-334E-444A-A4EB-0DD985561953}" destId="{486EA524-BE42-40BE-B05F-66C0C8E31FD3}" srcOrd="1" destOrd="0" parTransId="{C4CF98F5-93F3-460C-9568-CDC7EB4383A4}" sibTransId="{EEE1DDDD-F5B8-4FA1-A428-07A52B8D179A}"/>
    <dgm:cxn modelId="{EEBB34D4-5A19-2145-AD80-D40F18DA1384}" type="presOf" srcId="{19DDF5A4-4F22-4550-A3E6-1AE9286E0D99}" destId="{521673F1-5269-45E5-8BCA-A49BA143139A}" srcOrd="0" destOrd="0" presId="urn:microsoft.com/office/officeart/2005/8/layout/pList2"/>
    <dgm:cxn modelId="{A00463A6-01A6-4595-901F-BA30DA0A47BB}" srcId="{CC26045C-8603-4227-8AFA-B6C931513C66}" destId="{24657CDB-DE82-4047-9963-5363F1A74E9B}" srcOrd="0" destOrd="0" parTransId="{E2769E84-5308-43AF-838E-A082B8483C33}" sibTransId="{8FC98543-3661-4363-9C20-F6ED2EE118D8}"/>
    <dgm:cxn modelId="{6C6AF860-BA9F-1E40-8729-4BCD14FF4733}" type="presOf" srcId="{B811573A-AE92-4B14-A95A-88FFF9A788A7}" destId="{619ED136-B065-4CB3-8BC5-C6E73130EAE4}" srcOrd="0" destOrd="1" presId="urn:microsoft.com/office/officeart/2005/8/layout/pList2"/>
    <dgm:cxn modelId="{DCF1C084-8EE9-4F9D-85C8-987CD893D546}" srcId="{486EA524-BE42-40BE-B05F-66C0C8E31FD3}" destId="{2D05DC28-25CD-4CF6-9ECD-5239BF73563D}" srcOrd="2" destOrd="0" parTransId="{F0B09711-18BD-4352-81DA-4875107EAC96}" sibTransId="{D74B781D-C356-46B4-93F9-4E8608CC3696}"/>
    <dgm:cxn modelId="{31211266-A4C5-4FA1-8180-58EC53C58EED}" srcId="{CC26045C-8603-4227-8AFA-B6C931513C66}" destId="{D93C1F89-D8D6-4604-8DD5-7C25304762C6}" srcOrd="2" destOrd="0" parTransId="{95907F14-C308-47D6-ABD7-93EEE1560FBB}" sibTransId="{A78DC57F-5915-478B-9180-46F1A2426D52}"/>
    <dgm:cxn modelId="{93E4E3C7-9C1E-6847-9ED9-290B1AAB5525}" type="presOf" srcId="{CB9D0001-334E-444A-A4EB-0DD985561953}" destId="{7B8052B6-2C2B-4E47-9AF5-2EAB8F413318}" srcOrd="0" destOrd="0" presId="urn:microsoft.com/office/officeart/2005/8/layout/pList2"/>
    <dgm:cxn modelId="{475A6E0B-64B8-6447-B5CE-598E35236C29}" type="presOf" srcId="{F136C509-AB9E-401B-B29F-BE4301E37910}" destId="{C112BA90-DD05-49A9-AF1C-1AAE8A9A1099}" srcOrd="0" destOrd="2" presId="urn:microsoft.com/office/officeart/2005/8/layout/pList2"/>
    <dgm:cxn modelId="{93B2A107-AEE0-48F4-81BD-BF0EA352B255}" srcId="{486EA524-BE42-40BE-B05F-66C0C8E31FD3}" destId="{469D71EB-469A-443E-8280-3BFED8CFAEE8}" srcOrd="0" destOrd="0" parTransId="{E043C4BB-0A8E-415B-B1C9-A028B6A0332C}" sibTransId="{908E2C3C-1E3E-44BD-B1A5-93006FEF0C1E}"/>
    <dgm:cxn modelId="{F4293DDA-42BD-49A4-B06E-61C0192DDD55}" srcId="{CB9D0001-334E-444A-A4EB-0DD985561953}" destId="{6ED13EBF-970B-49A9-95DF-9F474549075F}" srcOrd="2" destOrd="0" parTransId="{EDC21834-FD85-403A-A0BF-F374AE41CA10}" sibTransId="{19DDF5A4-4F22-4550-A3E6-1AE9286E0D99}"/>
    <dgm:cxn modelId="{276B1C8A-BAB2-0C41-AE06-6F78DA7565E1}" type="presOf" srcId="{D93C1F89-D8D6-4604-8DD5-7C25304762C6}" destId="{C112BA90-DD05-49A9-AF1C-1AAE8A9A1099}" srcOrd="0" destOrd="3" presId="urn:microsoft.com/office/officeart/2005/8/layout/pList2"/>
    <dgm:cxn modelId="{C5B0076F-09CA-4431-8039-26F21C23D0F2}" srcId="{6ED13EBF-970B-49A9-95DF-9F474549075F}" destId="{E781DCAE-B234-4086-9977-495F2261B25B}" srcOrd="2" destOrd="0" parTransId="{721CDC93-3259-454D-99E4-BD206E2783F5}" sibTransId="{8D23A089-3D05-403C-B66E-A2144432A6EF}"/>
    <dgm:cxn modelId="{81B4C248-C9EF-354A-8B7E-2B65E4A9848B}" type="presOf" srcId="{469D71EB-469A-443E-8280-3BFED8CFAEE8}" destId="{439EBF54-4734-4DC6-BA8E-11785E3006D8}" srcOrd="0" destOrd="1" presId="urn:microsoft.com/office/officeart/2005/8/layout/pList2"/>
    <dgm:cxn modelId="{8B195ABC-84F0-0948-BB39-786714802E13}" type="presOf" srcId="{41200C1A-E1B6-4695-80AA-2893BD1F7317}" destId="{6BEF4EC9-665E-484D-A950-FC6BA2C55ABE}" srcOrd="0" destOrd="0" presId="urn:microsoft.com/office/officeart/2005/8/layout/pList2"/>
    <dgm:cxn modelId="{3903ACD7-4061-FF40-AD36-17EFBC211530}" type="presOf" srcId="{B1F53DE9-E807-477F-A7B4-90909A504872}" destId="{439EBF54-4734-4DC6-BA8E-11785E3006D8}" srcOrd="0" destOrd="4" presId="urn:microsoft.com/office/officeart/2005/8/layout/pList2"/>
    <dgm:cxn modelId="{42C1C225-EFA6-A442-84CE-A27C88309C55}" type="presOf" srcId="{E781DCAE-B234-4086-9977-495F2261B25B}" destId="{619ED136-B065-4CB3-8BC5-C6E73130EAE4}" srcOrd="0" destOrd="3" presId="urn:microsoft.com/office/officeart/2005/8/layout/pList2"/>
    <dgm:cxn modelId="{FE234A64-36BB-4E2E-AECA-BF6EBDD761B2}" srcId="{486EA524-BE42-40BE-B05F-66C0C8E31FD3}" destId="{14217F5C-F57C-48D3-AE6F-B599DA738ADE}" srcOrd="1" destOrd="0" parTransId="{B541B7F5-A641-4D3B-A872-AC7485EE9400}" sibTransId="{11E0695E-A477-4F02-AFB0-52F1AA8F63D4}"/>
    <dgm:cxn modelId="{2DFC0ED9-01E9-4772-9EAC-EF5E80D22EC8}" srcId="{CC26045C-8603-4227-8AFA-B6C931513C66}" destId="{F136C509-AB9E-401B-B29F-BE4301E37910}" srcOrd="1" destOrd="0" parTransId="{AA418AAE-04A4-4C45-8553-9B8F67C7BE86}" sibTransId="{BD6F2BF3-BDBB-4C70-8D44-F1FF5FA26837}"/>
    <dgm:cxn modelId="{443008DF-C5B0-5141-B2C9-A21F91567C11}" type="presOf" srcId="{C42175B9-65B2-4925-95D4-353B9F5619FA}" destId="{619ED136-B065-4CB3-8BC5-C6E73130EAE4}" srcOrd="0" destOrd="2" presId="urn:microsoft.com/office/officeart/2005/8/layout/pList2"/>
    <dgm:cxn modelId="{F0706E17-E5BA-40C8-8AE1-8628123777F8}" srcId="{CC26045C-8603-4227-8AFA-B6C931513C66}" destId="{133BA629-A4FF-4CA8-8FF8-9D284D07FD35}" srcOrd="3" destOrd="0" parTransId="{D9B34BDD-41AD-4602-96CA-0F384048557F}" sibTransId="{9BFDBA21-E7BD-4648-B674-8E98D4FAD336}"/>
    <dgm:cxn modelId="{70701841-BEE6-E240-A83E-E19137430819}" type="presOf" srcId="{7D0753F9-18B4-49A9-B13E-7BAD6E7B04E5}" destId="{20398120-7475-4819-BAA9-BBFBF1A845AE}" srcOrd="0" destOrd="1" presId="urn:microsoft.com/office/officeart/2005/8/layout/pList2"/>
    <dgm:cxn modelId="{86EDF2F8-BA5B-0941-9FA6-868A13A645E2}" type="presOf" srcId="{14217F5C-F57C-48D3-AE6F-B599DA738ADE}" destId="{439EBF54-4734-4DC6-BA8E-11785E3006D8}" srcOrd="0" destOrd="2" presId="urn:microsoft.com/office/officeart/2005/8/layout/pList2"/>
    <dgm:cxn modelId="{B1653FD7-564F-4D9F-B31A-4E4C530AC5D8}" srcId="{6ED13EBF-970B-49A9-95DF-9F474549075F}" destId="{07565878-0AA7-4494-B1F0-164E4F738891}" srcOrd="3" destOrd="0" parTransId="{5E757D8F-0682-4C1C-AEA2-62B7BFBF4B16}" sibTransId="{AE1B7DC8-F770-4CF5-9D46-00C4B72ADE3A}"/>
    <dgm:cxn modelId="{D1A40A06-B2FC-4D67-92AE-FDAAD4D88C1B}" srcId="{63479094-853B-4D3B-A91E-F8091BA13099}" destId="{7D0753F9-18B4-49A9-B13E-7BAD6E7B04E5}" srcOrd="0" destOrd="0" parTransId="{87462C17-296D-462A-8FD8-3D20FABF41E3}" sibTransId="{B72789AA-EDC9-4702-9516-49EDFCC17C94}"/>
    <dgm:cxn modelId="{D684528C-7FAC-C74C-AFE5-AEC92B00BE30}" type="presOf" srcId="{63479094-853B-4D3B-A91E-F8091BA13099}" destId="{20398120-7475-4819-BAA9-BBFBF1A845AE}" srcOrd="0" destOrd="0" presId="urn:microsoft.com/office/officeart/2005/8/layout/pList2"/>
    <dgm:cxn modelId="{D411BA18-B29B-7F46-8D4D-8F5BED916E67}" type="presOf" srcId="{EEE1DDDD-F5B8-4FA1-A428-07A52B8D179A}" destId="{2CD1DA2E-F3F8-4502-A65F-23DA9F0A8CB3}" srcOrd="0" destOrd="0" presId="urn:microsoft.com/office/officeart/2005/8/layout/pList2"/>
    <dgm:cxn modelId="{A61AAF0A-372A-432A-8095-387ABFC8D2D6}" srcId="{CB9D0001-334E-444A-A4EB-0DD985561953}" destId="{CC26045C-8603-4227-8AFA-B6C931513C66}" srcOrd="0" destOrd="0" parTransId="{A13C9594-ED6D-4616-815E-0F2DC6571737}" sibTransId="{41200C1A-E1B6-4695-80AA-2893BD1F7317}"/>
    <dgm:cxn modelId="{7D050209-C493-4407-8B42-958B9C59249A}" srcId="{63479094-853B-4D3B-A91E-F8091BA13099}" destId="{BC4DE411-4427-46D9-BB2D-49CDA0B12E8B}" srcOrd="2" destOrd="0" parTransId="{03AE394B-E71D-418D-883F-368B45C4C660}" sibTransId="{6F35B674-1A97-4FA8-8D73-D30BD7AAAEF8}"/>
    <dgm:cxn modelId="{0ADCC3E5-EE6D-45BA-B355-949C7AD163BA}" srcId="{6ED13EBF-970B-49A9-95DF-9F474549075F}" destId="{B811573A-AE92-4B14-A95A-88FFF9A788A7}" srcOrd="0" destOrd="0" parTransId="{503F26DF-371A-457D-A435-41407025EB7F}" sibTransId="{EFD59BF3-3FA4-491E-B824-02A5250DD144}"/>
    <dgm:cxn modelId="{346F2B36-3A55-4208-B5D5-D5377F1E3B0F}" srcId="{6ED13EBF-970B-49A9-95DF-9F474549075F}" destId="{C42175B9-65B2-4925-95D4-353B9F5619FA}" srcOrd="1" destOrd="0" parTransId="{D85244A7-2C2B-449D-A363-C62F2474191D}" sibTransId="{34E9FA83-4B68-48B9-A268-FB02194FBC98}"/>
    <dgm:cxn modelId="{259F84A0-6B7C-4774-898A-B2AB2E582AAA}" srcId="{486EA524-BE42-40BE-B05F-66C0C8E31FD3}" destId="{B1F53DE9-E807-477F-A7B4-90909A504872}" srcOrd="3" destOrd="0" parTransId="{73C5C71F-4CC1-4D55-AE9C-D94F02570772}" sibTransId="{59B23634-5E8C-41C8-8D21-B1241027E0DD}"/>
    <dgm:cxn modelId="{8D6FCB81-5845-434A-8A12-1C9D2043C96D}" type="presOf" srcId="{486EA524-BE42-40BE-B05F-66C0C8E31FD3}" destId="{439EBF54-4734-4DC6-BA8E-11785E3006D8}" srcOrd="0" destOrd="0" presId="urn:microsoft.com/office/officeart/2005/8/layout/pList2"/>
    <dgm:cxn modelId="{A9B0574E-9AA7-1A46-AD31-997E501DD62A}" type="presOf" srcId="{CC26045C-8603-4227-8AFA-B6C931513C66}" destId="{C112BA90-DD05-49A9-AF1C-1AAE8A9A1099}" srcOrd="0" destOrd="0" presId="urn:microsoft.com/office/officeart/2005/8/layout/pList2"/>
    <dgm:cxn modelId="{885F705C-76A8-2949-92CD-DDA328FF91F8}" type="presOf" srcId="{2D05DC28-25CD-4CF6-9ECD-5239BF73563D}" destId="{439EBF54-4734-4DC6-BA8E-11785E3006D8}" srcOrd="0" destOrd="3" presId="urn:microsoft.com/office/officeart/2005/8/layout/pList2"/>
    <dgm:cxn modelId="{3F06C340-BE5E-164B-9DDC-8EDDD1007E2D}" type="presOf" srcId="{6ED13EBF-970B-49A9-95DF-9F474549075F}" destId="{619ED136-B065-4CB3-8BC5-C6E73130EAE4}" srcOrd="0" destOrd="0" presId="urn:microsoft.com/office/officeart/2005/8/layout/pList2"/>
    <dgm:cxn modelId="{2CE40577-FF19-CF48-AE9D-3C1961EC34AB}" type="presOf" srcId="{BC4DE411-4427-46D9-BB2D-49CDA0B12E8B}" destId="{20398120-7475-4819-BAA9-BBFBF1A845AE}" srcOrd="0" destOrd="3" presId="urn:microsoft.com/office/officeart/2005/8/layout/pList2"/>
    <dgm:cxn modelId="{B31C9574-36C9-DC45-969D-8933CB307739}" type="presParOf" srcId="{7B8052B6-2C2B-4E47-9AF5-2EAB8F413318}" destId="{ED993C59-762D-45AB-8B6E-CD858DF120F5}" srcOrd="0" destOrd="0" presId="urn:microsoft.com/office/officeart/2005/8/layout/pList2"/>
    <dgm:cxn modelId="{D06EB0D5-C433-8D48-AEB6-2B65CE07B259}" type="presParOf" srcId="{7B8052B6-2C2B-4E47-9AF5-2EAB8F413318}" destId="{60BFF004-6E05-4A33-B2A6-04BE7C4C4663}" srcOrd="1" destOrd="0" presId="urn:microsoft.com/office/officeart/2005/8/layout/pList2"/>
    <dgm:cxn modelId="{5BFEEAB5-089B-F948-BBCA-1BCEE5348380}" type="presParOf" srcId="{60BFF004-6E05-4A33-B2A6-04BE7C4C4663}" destId="{A796BED3-6026-4329-9A16-1D9C8A7465AF}" srcOrd="0" destOrd="0" presId="urn:microsoft.com/office/officeart/2005/8/layout/pList2"/>
    <dgm:cxn modelId="{C3DDF240-F5DC-1042-B00B-CB3774378D42}" type="presParOf" srcId="{A796BED3-6026-4329-9A16-1D9C8A7465AF}" destId="{C112BA90-DD05-49A9-AF1C-1AAE8A9A1099}" srcOrd="0" destOrd="0" presId="urn:microsoft.com/office/officeart/2005/8/layout/pList2"/>
    <dgm:cxn modelId="{F910461D-846C-A741-AA54-E7FE72D69F8B}" type="presParOf" srcId="{A796BED3-6026-4329-9A16-1D9C8A7465AF}" destId="{A3E773E0-8154-4445-9444-AF3BE332801E}" srcOrd="1" destOrd="0" presId="urn:microsoft.com/office/officeart/2005/8/layout/pList2"/>
    <dgm:cxn modelId="{109C35B6-5FA6-3B4A-8DF4-88567E5EC58F}" type="presParOf" srcId="{A796BED3-6026-4329-9A16-1D9C8A7465AF}" destId="{E5A0BBA2-4F3B-4052-89D8-12A393C8BAB6}" srcOrd="2" destOrd="0" presId="urn:microsoft.com/office/officeart/2005/8/layout/pList2"/>
    <dgm:cxn modelId="{9CD3163A-E656-5743-BBC7-4AA53325BDA1}" type="presParOf" srcId="{60BFF004-6E05-4A33-B2A6-04BE7C4C4663}" destId="{6BEF4EC9-665E-484D-A950-FC6BA2C55ABE}" srcOrd="1" destOrd="0" presId="urn:microsoft.com/office/officeart/2005/8/layout/pList2"/>
    <dgm:cxn modelId="{63E20387-4FCA-E84A-A547-19C7784E7414}" type="presParOf" srcId="{60BFF004-6E05-4A33-B2A6-04BE7C4C4663}" destId="{5D83FC04-D166-43BA-8E59-589ED2C3D0F2}" srcOrd="2" destOrd="0" presId="urn:microsoft.com/office/officeart/2005/8/layout/pList2"/>
    <dgm:cxn modelId="{A6964E62-35CA-7E4F-85B7-8FA59835F35B}" type="presParOf" srcId="{5D83FC04-D166-43BA-8E59-589ED2C3D0F2}" destId="{439EBF54-4734-4DC6-BA8E-11785E3006D8}" srcOrd="0" destOrd="0" presId="urn:microsoft.com/office/officeart/2005/8/layout/pList2"/>
    <dgm:cxn modelId="{8FA2321B-2C37-6A47-B738-CD4B6D4BD036}" type="presParOf" srcId="{5D83FC04-D166-43BA-8E59-589ED2C3D0F2}" destId="{A3B753C2-5AD8-4485-95B0-7965B405098C}" srcOrd="1" destOrd="0" presId="urn:microsoft.com/office/officeart/2005/8/layout/pList2"/>
    <dgm:cxn modelId="{97C276FF-2C9E-2F41-9651-1C6E10B8A21D}" type="presParOf" srcId="{5D83FC04-D166-43BA-8E59-589ED2C3D0F2}" destId="{93480FF6-61F5-4989-BC50-B3F4A28C2470}" srcOrd="2" destOrd="0" presId="urn:microsoft.com/office/officeart/2005/8/layout/pList2"/>
    <dgm:cxn modelId="{CF2E5537-F696-7843-8EB3-3489BBCF4B5B}" type="presParOf" srcId="{60BFF004-6E05-4A33-B2A6-04BE7C4C4663}" destId="{2CD1DA2E-F3F8-4502-A65F-23DA9F0A8CB3}" srcOrd="3" destOrd="0" presId="urn:microsoft.com/office/officeart/2005/8/layout/pList2"/>
    <dgm:cxn modelId="{BBB1C0F7-4404-0D46-9ABD-F43681005B5A}" type="presParOf" srcId="{60BFF004-6E05-4A33-B2A6-04BE7C4C4663}" destId="{CBE85A93-81AA-461D-B696-A63C0B5057CC}" srcOrd="4" destOrd="0" presId="urn:microsoft.com/office/officeart/2005/8/layout/pList2"/>
    <dgm:cxn modelId="{7E51E8AC-100B-DF4F-BBE5-D7B62A217563}" type="presParOf" srcId="{CBE85A93-81AA-461D-B696-A63C0B5057CC}" destId="{619ED136-B065-4CB3-8BC5-C6E73130EAE4}" srcOrd="0" destOrd="0" presId="urn:microsoft.com/office/officeart/2005/8/layout/pList2"/>
    <dgm:cxn modelId="{85B9565F-E178-5B4F-A34B-B97934059026}" type="presParOf" srcId="{CBE85A93-81AA-461D-B696-A63C0B5057CC}" destId="{E47118D2-6B54-4A66-808D-268229C1A4D2}" srcOrd="1" destOrd="0" presId="urn:microsoft.com/office/officeart/2005/8/layout/pList2"/>
    <dgm:cxn modelId="{0BBDAACE-363B-384B-B6B3-BFEA8706BEFD}" type="presParOf" srcId="{CBE85A93-81AA-461D-B696-A63C0B5057CC}" destId="{1562BF88-41E0-43A4-9C4F-48F38104A8D1}" srcOrd="2" destOrd="0" presId="urn:microsoft.com/office/officeart/2005/8/layout/pList2"/>
    <dgm:cxn modelId="{EF5FA987-4ECF-FF40-8975-766094879356}" type="presParOf" srcId="{60BFF004-6E05-4A33-B2A6-04BE7C4C4663}" destId="{521673F1-5269-45E5-8BCA-A49BA143139A}" srcOrd="5" destOrd="0" presId="urn:microsoft.com/office/officeart/2005/8/layout/pList2"/>
    <dgm:cxn modelId="{FB234D48-7273-5F4F-AF82-22DA4E50E47C}" type="presParOf" srcId="{60BFF004-6E05-4A33-B2A6-04BE7C4C4663}" destId="{F35BA51A-2A8B-4D6E-A99D-9A6F1232BDEA}" srcOrd="6" destOrd="0" presId="urn:microsoft.com/office/officeart/2005/8/layout/pList2"/>
    <dgm:cxn modelId="{A6126A39-9869-1F47-92E7-D7BA8D447FA8}" type="presParOf" srcId="{F35BA51A-2A8B-4D6E-A99D-9A6F1232BDEA}" destId="{20398120-7475-4819-BAA9-BBFBF1A845AE}" srcOrd="0" destOrd="0" presId="urn:microsoft.com/office/officeart/2005/8/layout/pList2"/>
    <dgm:cxn modelId="{46E6B585-6514-CA4C-B23D-B7122377AD4B}" type="presParOf" srcId="{F35BA51A-2A8B-4D6E-A99D-9A6F1232BDEA}" destId="{945408AF-65C5-412E-803C-152B926A3849}" srcOrd="1" destOrd="0" presId="urn:microsoft.com/office/officeart/2005/8/layout/pList2"/>
    <dgm:cxn modelId="{3377A9D1-7512-9F43-B8DE-0E18592548DC}" type="presParOf" srcId="{F35BA51A-2A8B-4D6E-A99D-9A6F1232BDEA}" destId="{C450FC1D-CD86-4E71-A592-C2EAAB4AD985}"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2D14F4-809F-4173-A129-9C6C9D256C00}" type="doc">
      <dgm:prSet loTypeId="urn:microsoft.com/office/officeart/2005/8/layout/process2" loCatId="process" qsTypeId="urn:microsoft.com/office/officeart/2005/8/quickstyle/simple1" qsCatId="simple" csTypeId="urn:microsoft.com/office/officeart/2005/8/colors/accent5_4" csCatId="accent5" phldr="1"/>
      <dgm:spPr/>
    </dgm:pt>
    <dgm:pt modelId="{595DB54E-8530-439D-A0F7-DDBE37FD2F27}">
      <dgm:prSet phldrT="[Texte]"/>
      <dgm:spPr>
        <a:solidFill>
          <a:schemeClr val="accent6"/>
        </a:solidFill>
      </dgm:spPr>
      <dgm:t>
        <a:bodyPr/>
        <a:lstStyle/>
        <a:p>
          <a:r>
            <a:rPr lang="fr-FR" dirty="0"/>
            <a:t>Visite</a:t>
          </a:r>
        </a:p>
      </dgm:t>
    </dgm:pt>
    <dgm:pt modelId="{887F6B3A-CFCC-40D1-840F-2A22F17C4990}" type="parTrans" cxnId="{281AEFA0-D45B-4E61-908E-BD1094CA169D}">
      <dgm:prSet/>
      <dgm:spPr/>
      <dgm:t>
        <a:bodyPr/>
        <a:lstStyle/>
        <a:p>
          <a:endParaRPr lang="fr-FR"/>
        </a:p>
      </dgm:t>
    </dgm:pt>
    <dgm:pt modelId="{8BFC2442-A972-4156-8645-554E5FAD8EBB}" type="sibTrans" cxnId="{281AEFA0-D45B-4E61-908E-BD1094CA169D}">
      <dgm:prSet/>
      <dgm:spPr>
        <a:solidFill>
          <a:schemeClr val="accent6">
            <a:lumMod val="50000"/>
          </a:schemeClr>
        </a:solidFill>
      </dgm:spPr>
      <dgm:t>
        <a:bodyPr/>
        <a:lstStyle/>
        <a:p>
          <a:endParaRPr lang="fr-FR"/>
        </a:p>
      </dgm:t>
    </dgm:pt>
    <dgm:pt modelId="{1806E5C5-8F9A-46AF-B1DA-D05E4675134E}">
      <dgm:prSet/>
      <dgm:spPr>
        <a:solidFill>
          <a:schemeClr val="accent6"/>
        </a:solidFill>
      </dgm:spPr>
      <dgm:t>
        <a:bodyPr/>
        <a:lstStyle/>
        <a:p>
          <a:r>
            <a:rPr lang="fr-FR" dirty="0"/>
            <a:t>Récolte des données</a:t>
          </a:r>
        </a:p>
      </dgm:t>
    </dgm:pt>
    <dgm:pt modelId="{932BCA5D-7B6D-4193-BB92-8786762D738C}" type="parTrans" cxnId="{DE6B1AFC-6562-43E1-969D-A544195505DA}">
      <dgm:prSet/>
      <dgm:spPr/>
      <dgm:t>
        <a:bodyPr/>
        <a:lstStyle/>
        <a:p>
          <a:endParaRPr lang="fr-FR"/>
        </a:p>
      </dgm:t>
    </dgm:pt>
    <dgm:pt modelId="{EE66E442-8DE8-4FB5-9495-0900A73371F5}" type="sibTrans" cxnId="{DE6B1AFC-6562-43E1-969D-A544195505DA}">
      <dgm:prSet/>
      <dgm:spPr>
        <a:solidFill>
          <a:schemeClr val="accent6">
            <a:lumMod val="50000"/>
          </a:schemeClr>
        </a:solidFill>
      </dgm:spPr>
      <dgm:t>
        <a:bodyPr/>
        <a:lstStyle/>
        <a:p>
          <a:endParaRPr lang="fr-FR"/>
        </a:p>
      </dgm:t>
    </dgm:pt>
    <dgm:pt modelId="{8FDE529B-C607-4176-B7C3-F2CA692C54CF}">
      <dgm:prSet/>
      <dgm:spPr>
        <a:solidFill>
          <a:schemeClr val="accent6"/>
        </a:solidFill>
      </dgm:spPr>
      <dgm:t>
        <a:bodyPr/>
        <a:lstStyle/>
        <a:p>
          <a:r>
            <a:rPr lang="fr-FR" dirty="0"/>
            <a:t>Zonage et inventaire</a:t>
          </a:r>
        </a:p>
      </dgm:t>
    </dgm:pt>
    <dgm:pt modelId="{1C5546E9-A2F8-4A54-8FB1-2DD0AA3FDE51}" type="parTrans" cxnId="{D35B1645-5DEC-454C-BF1F-DD0932207599}">
      <dgm:prSet/>
      <dgm:spPr/>
      <dgm:t>
        <a:bodyPr/>
        <a:lstStyle/>
        <a:p>
          <a:endParaRPr lang="fr-FR"/>
        </a:p>
      </dgm:t>
    </dgm:pt>
    <dgm:pt modelId="{17D5DC29-39D2-4FB8-BF76-B12304E5A0BF}" type="sibTrans" cxnId="{D35B1645-5DEC-454C-BF1F-DD0932207599}">
      <dgm:prSet/>
      <dgm:spPr>
        <a:solidFill>
          <a:schemeClr val="accent6">
            <a:lumMod val="50000"/>
          </a:schemeClr>
        </a:solidFill>
      </dgm:spPr>
      <dgm:t>
        <a:bodyPr/>
        <a:lstStyle/>
        <a:p>
          <a:endParaRPr lang="fr-FR"/>
        </a:p>
      </dgm:t>
    </dgm:pt>
    <dgm:pt modelId="{3678E09E-0C61-4F38-A9E2-C8666545CBA6}">
      <dgm:prSet/>
      <dgm:spPr>
        <a:solidFill>
          <a:schemeClr val="accent6"/>
        </a:solidFill>
      </dgm:spPr>
      <dgm:t>
        <a:bodyPr/>
        <a:lstStyle/>
        <a:p>
          <a:r>
            <a:rPr lang="fr-FR" dirty="0"/>
            <a:t>Mesures réalisées</a:t>
          </a:r>
        </a:p>
      </dgm:t>
    </dgm:pt>
    <dgm:pt modelId="{F1E5A83F-907B-460B-827B-A5C0CDD4519A}" type="parTrans" cxnId="{E85C230E-0C5E-4933-94AE-E5499939338F}">
      <dgm:prSet/>
      <dgm:spPr/>
      <dgm:t>
        <a:bodyPr/>
        <a:lstStyle/>
        <a:p>
          <a:endParaRPr lang="fr-FR"/>
        </a:p>
      </dgm:t>
    </dgm:pt>
    <dgm:pt modelId="{29AB8215-0ED5-4522-94B4-A1C7F4B65B9A}" type="sibTrans" cxnId="{E85C230E-0C5E-4933-94AE-E5499939338F}">
      <dgm:prSet/>
      <dgm:spPr>
        <a:solidFill>
          <a:schemeClr val="accent6">
            <a:lumMod val="50000"/>
          </a:schemeClr>
        </a:solidFill>
      </dgm:spPr>
      <dgm:t>
        <a:bodyPr/>
        <a:lstStyle/>
        <a:p>
          <a:endParaRPr lang="fr-FR"/>
        </a:p>
      </dgm:t>
    </dgm:pt>
    <dgm:pt modelId="{2055914E-73EC-4333-8849-D34821BDBDCC}">
      <dgm:prSet/>
      <dgm:spPr>
        <a:solidFill>
          <a:schemeClr val="accent6"/>
        </a:solidFill>
      </dgm:spPr>
      <dgm:t>
        <a:bodyPr/>
        <a:lstStyle/>
        <a:p>
          <a:r>
            <a:rPr lang="fr-FR" dirty="0"/>
            <a:t>Etudes effectuées</a:t>
          </a:r>
        </a:p>
      </dgm:t>
    </dgm:pt>
    <dgm:pt modelId="{4357A91D-2434-4F01-A1E8-00EF011B42C6}" type="parTrans" cxnId="{4B031499-9663-41F3-8FC1-806DBC41F240}">
      <dgm:prSet/>
      <dgm:spPr/>
      <dgm:t>
        <a:bodyPr/>
        <a:lstStyle/>
        <a:p>
          <a:endParaRPr lang="fr-FR"/>
        </a:p>
      </dgm:t>
    </dgm:pt>
    <dgm:pt modelId="{640CCB2F-3A2B-4175-821C-2A8225B611DC}" type="sibTrans" cxnId="{4B031499-9663-41F3-8FC1-806DBC41F240}">
      <dgm:prSet/>
      <dgm:spPr/>
      <dgm:t>
        <a:bodyPr/>
        <a:lstStyle/>
        <a:p>
          <a:endParaRPr lang="fr-FR"/>
        </a:p>
      </dgm:t>
    </dgm:pt>
    <dgm:pt modelId="{D7C8B633-A609-437F-8D2D-E197C07F4BE3}" type="pres">
      <dgm:prSet presAssocID="{0F2D14F4-809F-4173-A129-9C6C9D256C00}" presName="linearFlow" presStyleCnt="0">
        <dgm:presLayoutVars>
          <dgm:resizeHandles val="exact"/>
        </dgm:presLayoutVars>
      </dgm:prSet>
      <dgm:spPr/>
    </dgm:pt>
    <dgm:pt modelId="{237E0391-E24D-48DC-8945-0FB636B7AFEB}" type="pres">
      <dgm:prSet presAssocID="{595DB54E-8530-439D-A0F7-DDBE37FD2F27}" presName="node" presStyleLbl="node1" presStyleIdx="0" presStyleCnt="5">
        <dgm:presLayoutVars>
          <dgm:bulletEnabled val="1"/>
        </dgm:presLayoutVars>
      </dgm:prSet>
      <dgm:spPr>
        <a:prstGeom prst="flowChartProcess">
          <a:avLst/>
        </a:prstGeom>
      </dgm:spPr>
      <dgm:t>
        <a:bodyPr/>
        <a:lstStyle/>
        <a:p>
          <a:endParaRPr lang="fr-FR"/>
        </a:p>
      </dgm:t>
    </dgm:pt>
    <dgm:pt modelId="{B9843A38-8109-4E96-9677-D692746B3F6B}" type="pres">
      <dgm:prSet presAssocID="{8BFC2442-A972-4156-8645-554E5FAD8EBB}" presName="sibTrans" presStyleLbl="sibTrans2D1" presStyleIdx="0" presStyleCnt="4"/>
      <dgm:spPr/>
      <dgm:t>
        <a:bodyPr/>
        <a:lstStyle/>
        <a:p>
          <a:endParaRPr lang="fr-FR"/>
        </a:p>
      </dgm:t>
    </dgm:pt>
    <dgm:pt modelId="{3AC9D760-F946-4F46-864C-FBE2357B59C4}" type="pres">
      <dgm:prSet presAssocID="{8BFC2442-A972-4156-8645-554E5FAD8EBB}" presName="connectorText" presStyleLbl="sibTrans2D1" presStyleIdx="0" presStyleCnt="4"/>
      <dgm:spPr/>
      <dgm:t>
        <a:bodyPr/>
        <a:lstStyle/>
        <a:p>
          <a:endParaRPr lang="fr-FR"/>
        </a:p>
      </dgm:t>
    </dgm:pt>
    <dgm:pt modelId="{AFE2AE7B-0B4F-414E-BFB2-7AF8D090F25D}" type="pres">
      <dgm:prSet presAssocID="{1806E5C5-8F9A-46AF-B1DA-D05E4675134E}" presName="node" presStyleLbl="node1" presStyleIdx="1" presStyleCnt="5">
        <dgm:presLayoutVars>
          <dgm:bulletEnabled val="1"/>
        </dgm:presLayoutVars>
      </dgm:prSet>
      <dgm:spPr>
        <a:prstGeom prst="flowChartProcess">
          <a:avLst/>
        </a:prstGeom>
      </dgm:spPr>
      <dgm:t>
        <a:bodyPr/>
        <a:lstStyle/>
        <a:p>
          <a:endParaRPr lang="fr-FR"/>
        </a:p>
      </dgm:t>
    </dgm:pt>
    <dgm:pt modelId="{03C736C8-3547-4229-8539-07B5E22EB0A4}" type="pres">
      <dgm:prSet presAssocID="{EE66E442-8DE8-4FB5-9495-0900A73371F5}" presName="sibTrans" presStyleLbl="sibTrans2D1" presStyleIdx="1" presStyleCnt="4"/>
      <dgm:spPr/>
      <dgm:t>
        <a:bodyPr/>
        <a:lstStyle/>
        <a:p>
          <a:endParaRPr lang="fr-FR"/>
        </a:p>
      </dgm:t>
    </dgm:pt>
    <dgm:pt modelId="{6A2A8F53-5DCB-4DED-8158-6DB04CCB3165}" type="pres">
      <dgm:prSet presAssocID="{EE66E442-8DE8-4FB5-9495-0900A73371F5}" presName="connectorText" presStyleLbl="sibTrans2D1" presStyleIdx="1" presStyleCnt="4"/>
      <dgm:spPr/>
      <dgm:t>
        <a:bodyPr/>
        <a:lstStyle/>
        <a:p>
          <a:endParaRPr lang="fr-FR"/>
        </a:p>
      </dgm:t>
    </dgm:pt>
    <dgm:pt modelId="{370C61C2-EFE0-4D27-8E17-2854B71602A2}" type="pres">
      <dgm:prSet presAssocID="{8FDE529B-C607-4176-B7C3-F2CA692C54CF}" presName="node" presStyleLbl="node1" presStyleIdx="2" presStyleCnt="5">
        <dgm:presLayoutVars>
          <dgm:bulletEnabled val="1"/>
        </dgm:presLayoutVars>
      </dgm:prSet>
      <dgm:spPr>
        <a:prstGeom prst="flowChartProcess">
          <a:avLst/>
        </a:prstGeom>
      </dgm:spPr>
      <dgm:t>
        <a:bodyPr/>
        <a:lstStyle/>
        <a:p>
          <a:endParaRPr lang="fr-FR"/>
        </a:p>
      </dgm:t>
    </dgm:pt>
    <dgm:pt modelId="{8DA2CBA0-1CE2-4F36-ABC2-725EC8A3E47A}" type="pres">
      <dgm:prSet presAssocID="{17D5DC29-39D2-4FB8-BF76-B12304E5A0BF}" presName="sibTrans" presStyleLbl="sibTrans2D1" presStyleIdx="2" presStyleCnt="4"/>
      <dgm:spPr/>
      <dgm:t>
        <a:bodyPr/>
        <a:lstStyle/>
        <a:p>
          <a:endParaRPr lang="fr-FR"/>
        </a:p>
      </dgm:t>
    </dgm:pt>
    <dgm:pt modelId="{9E46AD39-2E14-4D19-9CAA-CC615A46328F}" type="pres">
      <dgm:prSet presAssocID="{17D5DC29-39D2-4FB8-BF76-B12304E5A0BF}" presName="connectorText" presStyleLbl="sibTrans2D1" presStyleIdx="2" presStyleCnt="4"/>
      <dgm:spPr/>
      <dgm:t>
        <a:bodyPr/>
        <a:lstStyle/>
        <a:p>
          <a:endParaRPr lang="fr-FR"/>
        </a:p>
      </dgm:t>
    </dgm:pt>
    <dgm:pt modelId="{DB0A28AF-14C0-43FF-B18B-FE1FC0ED22B9}" type="pres">
      <dgm:prSet presAssocID="{3678E09E-0C61-4F38-A9E2-C8666545CBA6}" presName="node" presStyleLbl="node1" presStyleIdx="3" presStyleCnt="5">
        <dgm:presLayoutVars>
          <dgm:bulletEnabled val="1"/>
        </dgm:presLayoutVars>
      </dgm:prSet>
      <dgm:spPr>
        <a:prstGeom prst="flowChartProcess">
          <a:avLst/>
        </a:prstGeom>
      </dgm:spPr>
      <dgm:t>
        <a:bodyPr/>
        <a:lstStyle/>
        <a:p>
          <a:endParaRPr lang="fr-FR"/>
        </a:p>
      </dgm:t>
    </dgm:pt>
    <dgm:pt modelId="{7A57C167-2655-49B9-973F-6635E922DD80}" type="pres">
      <dgm:prSet presAssocID="{29AB8215-0ED5-4522-94B4-A1C7F4B65B9A}" presName="sibTrans" presStyleLbl="sibTrans2D1" presStyleIdx="3" presStyleCnt="4"/>
      <dgm:spPr/>
      <dgm:t>
        <a:bodyPr/>
        <a:lstStyle/>
        <a:p>
          <a:endParaRPr lang="fr-FR"/>
        </a:p>
      </dgm:t>
    </dgm:pt>
    <dgm:pt modelId="{D73F8559-248A-4FDC-8E35-1D89A16614BE}" type="pres">
      <dgm:prSet presAssocID="{29AB8215-0ED5-4522-94B4-A1C7F4B65B9A}" presName="connectorText" presStyleLbl="sibTrans2D1" presStyleIdx="3" presStyleCnt="4"/>
      <dgm:spPr/>
      <dgm:t>
        <a:bodyPr/>
        <a:lstStyle/>
        <a:p>
          <a:endParaRPr lang="fr-FR"/>
        </a:p>
      </dgm:t>
    </dgm:pt>
    <dgm:pt modelId="{30B8B1F2-7383-437B-9B4E-F38C1AF87DB8}" type="pres">
      <dgm:prSet presAssocID="{2055914E-73EC-4333-8849-D34821BDBDCC}" presName="node" presStyleLbl="node1" presStyleIdx="4" presStyleCnt="5">
        <dgm:presLayoutVars>
          <dgm:bulletEnabled val="1"/>
        </dgm:presLayoutVars>
      </dgm:prSet>
      <dgm:spPr>
        <a:prstGeom prst="flowChartProcess">
          <a:avLst/>
        </a:prstGeom>
      </dgm:spPr>
      <dgm:t>
        <a:bodyPr/>
        <a:lstStyle/>
        <a:p>
          <a:endParaRPr lang="fr-FR"/>
        </a:p>
      </dgm:t>
    </dgm:pt>
  </dgm:ptLst>
  <dgm:cxnLst>
    <dgm:cxn modelId="{85399451-E672-6049-95B1-6DB3D2F9571F}" type="presOf" srcId="{29AB8215-0ED5-4522-94B4-A1C7F4B65B9A}" destId="{7A57C167-2655-49B9-973F-6635E922DD80}" srcOrd="0" destOrd="0" presId="urn:microsoft.com/office/officeart/2005/8/layout/process2"/>
    <dgm:cxn modelId="{9CF136FC-8B41-7D48-A088-E5A4C0BC7ED8}" type="presOf" srcId="{EE66E442-8DE8-4FB5-9495-0900A73371F5}" destId="{03C736C8-3547-4229-8539-07B5E22EB0A4}" srcOrd="0" destOrd="0" presId="urn:microsoft.com/office/officeart/2005/8/layout/process2"/>
    <dgm:cxn modelId="{0FF15DD3-1936-6F45-A173-9DC5B0039FD7}" type="presOf" srcId="{17D5DC29-39D2-4FB8-BF76-B12304E5A0BF}" destId="{8DA2CBA0-1CE2-4F36-ABC2-725EC8A3E47A}" srcOrd="0" destOrd="0" presId="urn:microsoft.com/office/officeart/2005/8/layout/process2"/>
    <dgm:cxn modelId="{C76EBC74-F3F7-054D-AF23-0A034B4531A4}" type="presOf" srcId="{3678E09E-0C61-4F38-A9E2-C8666545CBA6}" destId="{DB0A28AF-14C0-43FF-B18B-FE1FC0ED22B9}" srcOrd="0" destOrd="0" presId="urn:microsoft.com/office/officeart/2005/8/layout/process2"/>
    <dgm:cxn modelId="{DE6B1AFC-6562-43E1-969D-A544195505DA}" srcId="{0F2D14F4-809F-4173-A129-9C6C9D256C00}" destId="{1806E5C5-8F9A-46AF-B1DA-D05E4675134E}" srcOrd="1" destOrd="0" parTransId="{932BCA5D-7B6D-4193-BB92-8786762D738C}" sibTransId="{EE66E442-8DE8-4FB5-9495-0900A73371F5}"/>
    <dgm:cxn modelId="{D35B1645-5DEC-454C-BF1F-DD0932207599}" srcId="{0F2D14F4-809F-4173-A129-9C6C9D256C00}" destId="{8FDE529B-C607-4176-B7C3-F2CA692C54CF}" srcOrd="2" destOrd="0" parTransId="{1C5546E9-A2F8-4A54-8FB1-2DD0AA3FDE51}" sibTransId="{17D5DC29-39D2-4FB8-BF76-B12304E5A0BF}"/>
    <dgm:cxn modelId="{EC96A934-9864-9546-A305-4CFCD82EE994}" type="presOf" srcId="{17D5DC29-39D2-4FB8-BF76-B12304E5A0BF}" destId="{9E46AD39-2E14-4D19-9CAA-CC615A46328F}" srcOrd="1" destOrd="0" presId="urn:microsoft.com/office/officeart/2005/8/layout/process2"/>
    <dgm:cxn modelId="{E882D7E8-930B-6E4C-842A-3A531DC63726}" type="presOf" srcId="{EE66E442-8DE8-4FB5-9495-0900A73371F5}" destId="{6A2A8F53-5DCB-4DED-8158-6DB04CCB3165}" srcOrd="1" destOrd="0" presId="urn:microsoft.com/office/officeart/2005/8/layout/process2"/>
    <dgm:cxn modelId="{4B031499-9663-41F3-8FC1-806DBC41F240}" srcId="{0F2D14F4-809F-4173-A129-9C6C9D256C00}" destId="{2055914E-73EC-4333-8849-D34821BDBDCC}" srcOrd="4" destOrd="0" parTransId="{4357A91D-2434-4F01-A1E8-00EF011B42C6}" sibTransId="{640CCB2F-3A2B-4175-821C-2A8225B611DC}"/>
    <dgm:cxn modelId="{2F13E09C-84EC-DA4E-8415-91D3F94E5D83}" type="presOf" srcId="{2055914E-73EC-4333-8849-D34821BDBDCC}" destId="{30B8B1F2-7383-437B-9B4E-F38C1AF87DB8}" srcOrd="0" destOrd="0" presId="urn:microsoft.com/office/officeart/2005/8/layout/process2"/>
    <dgm:cxn modelId="{2E8F8C17-8E61-BD4B-9516-13EE4FF9CC7D}" type="presOf" srcId="{0F2D14F4-809F-4173-A129-9C6C9D256C00}" destId="{D7C8B633-A609-437F-8D2D-E197C07F4BE3}" srcOrd="0" destOrd="0" presId="urn:microsoft.com/office/officeart/2005/8/layout/process2"/>
    <dgm:cxn modelId="{A360833A-366B-A94F-87B6-FF1DD5F0B257}" type="presOf" srcId="{1806E5C5-8F9A-46AF-B1DA-D05E4675134E}" destId="{AFE2AE7B-0B4F-414E-BFB2-7AF8D090F25D}" srcOrd="0" destOrd="0" presId="urn:microsoft.com/office/officeart/2005/8/layout/process2"/>
    <dgm:cxn modelId="{5D123931-31A9-DD41-A48F-E56D0EE69755}" type="presOf" srcId="{595DB54E-8530-439D-A0F7-DDBE37FD2F27}" destId="{237E0391-E24D-48DC-8945-0FB636B7AFEB}" srcOrd="0" destOrd="0" presId="urn:microsoft.com/office/officeart/2005/8/layout/process2"/>
    <dgm:cxn modelId="{E50DA1D1-D814-C644-8C06-9DFAC05D4CFE}" type="presOf" srcId="{29AB8215-0ED5-4522-94B4-A1C7F4B65B9A}" destId="{D73F8559-248A-4FDC-8E35-1D89A16614BE}" srcOrd="1" destOrd="0" presId="urn:microsoft.com/office/officeart/2005/8/layout/process2"/>
    <dgm:cxn modelId="{DB660887-64EE-5640-A26B-60871AB8D205}" type="presOf" srcId="{8BFC2442-A972-4156-8645-554E5FAD8EBB}" destId="{3AC9D760-F946-4F46-864C-FBE2357B59C4}" srcOrd="1" destOrd="0" presId="urn:microsoft.com/office/officeart/2005/8/layout/process2"/>
    <dgm:cxn modelId="{C42CE36B-ED48-894F-A25F-E1D70CC6F177}" type="presOf" srcId="{8BFC2442-A972-4156-8645-554E5FAD8EBB}" destId="{B9843A38-8109-4E96-9677-D692746B3F6B}" srcOrd="0" destOrd="0" presId="urn:microsoft.com/office/officeart/2005/8/layout/process2"/>
    <dgm:cxn modelId="{E85C230E-0C5E-4933-94AE-E5499939338F}" srcId="{0F2D14F4-809F-4173-A129-9C6C9D256C00}" destId="{3678E09E-0C61-4F38-A9E2-C8666545CBA6}" srcOrd="3" destOrd="0" parTransId="{F1E5A83F-907B-460B-827B-A5C0CDD4519A}" sibTransId="{29AB8215-0ED5-4522-94B4-A1C7F4B65B9A}"/>
    <dgm:cxn modelId="{86D7F7E7-FA66-8848-B168-9CF8F248D71D}" type="presOf" srcId="{8FDE529B-C607-4176-B7C3-F2CA692C54CF}" destId="{370C61C2-EFE0-4D27-8E17-2854B71602A2}" srcOrd="0" destOrd="0" presId="urn:microsoft.com/office/officeart/2005/8/layout/process2"/>
    <dgm:cxn modelId="{281AEFA0-D45B-4E61-908E-BD1094CA169D}" srcId="{0F2D14F4-809F-4173-A129-9C6C9D256C00}" destId="{595DB54E-8530-439D-A0F7-DDBE37FD2F27}" srcOrd="0" destOrd="0" parTransId="{887F6B3A-CFCC-40D1-840F-2A22F17C4990}" sibTransId="{8BFC2442-A972-4156-8645-554E5FAD8EBB}"/>
    <dgm:cxn modelId="{AEE73A97-59CF-BB40-A4E3-FE8EAC8B0094}" type="presParOf" srcId="{D7C8B633-A609-437F-8D2D-E197C07F4BE3}" destId="{237E0391-E24D-48DC-8945-0FB636B7AFEB}" srcOrd="0" destOrd="0" presId="urn:microsoft.com/office/officeart/2005/8/layout/process2"/>
    <dgm:cxn modelId="{2BF64D18-4417-214D-B774-F38CF42F1AA3}" type="presParOf" srcId="{D7C8B633-A609-437F-8D2D-E197C07F4BE3}" destId="{B9843A38-8109-4E96-9677-D692746B3F6B}" srcOrd="1" destOrd="0" presId="urn:microsoft.com/office/officeart/2005/8/layout/process2"/>
    <dgm:cxn modelId="{C3219BF6-82E0-594A-B8D1-A1C92A41656E}" type="presParOf" srcId="{B9843A38-8109-4E96-9677-D692746B3F6B}" destId="{3AC9D760-F946-4F46-864C-FBE2357B59C4}" srcOrd="0" destOrd="0" presId="urn:microsoft.com/office/officeart/2005/8/layout/process2"/>
    <dgm:cxn modelId="{083B3DB8-4512-BE4D-B1E5-8AF2595D39D5}" type="presParOf" srcId="{D7C8B633-A609-437F-8D2D-E197C07F4BE3}" destId="{AFE2AE7B-0B4F-414E-BFB2-7AF8D090F25D}" srcOrd="2" destOrd="0" presId="urn:microsoft.com/office/officeart/2005/8/layout/process2"/>
    <dgm:cxn modelId="{656DB341-388A-E84A-A0EC-69971F30924C}" type="presParOf" srcId="{D7C8B633-A609-437F-8D2D-E197C07F4BE3}" destId="{03C736C8-3547-4229-8539-07B5E22EB0A4}" srcOrd="3" destOrd="0" presId="urn:microsoft.com/office/officeart/2005/8/layout/process2"/>
    <dgm:cxn modelId="{4FDF5A0D-7871-3340-AB76-2B3092DF177E}" type="presParOf" srcId="{03C736C8-3547-4229-8539-07B5E22EB0A4}" destId="{6A2A8F53-5DCB-4DED-8158-6DB04CCB3165}" srcOrd="0" destOrd="0" presId="urn:microsoft.com/office/officeart/2005/8/layout/process2"/>
    <dgm:cxn modelId="{A6CDBB8C-8BCA-2B4E-82B2-E3508309D7C2}" type="presParOf" srcId="{D7C8B633-A609-437F-8D2D-E197C07F4BE3}" destId="{370C61C2-EFE0-4D27-8E17-2854B71602A2}" srcOrd="4" destOrd="0" presId="urn:microsoft.com/office/officeart/2005/8/layout/process2"/>
    <dgm:cxn modelId="{758F0BDF-6239-7546-8640-C93579EC69C7}" type="presParOf" srcId="{D7C8B633-A609-437F-8D2D-E197C07F4BE3}" destId="{8DA2CBA0-1CE2-4F36-ABC2-725EC8A3E47A}" srcOrd="5" destOrd="0" presId="urn:microsoft.com/office/officeart/2005/8/layout/process2"/>
    <dgm:cxn modelId="{BE001B49-C0AB-AB4E-A17D-E57018F4931D}" type="presParOf" srcId="{8DA2CBA0-1CE2-4F36-ABC2-725EC8A3E47A}" destId="{9E46AD39-2E14-4D19-9CAA-CC615A46328F}" srcOrd="0" destOrd="0" presId="urn:microsoft.com/office/officeart/2005/8/layout/process2"/>
    <dgm:cxn modelId="{9E16F6CC-AD89-DA4A-8E10-1F492E328F46}" type="presParOf" srcId="{D7C8B633-A609-437F-8D2D-E197C07F4BE3}" destId="{DB0A28AF-14C0-43FF-B18B-FE1FC0ED22B9}" srcOrd="6" destOrd="0" presId="urn:microsoft.com/office/officeart/2005/8/layout/process2"/>
    <dgm:cxn modelId="{DDC032BB-573E-EE4F-86CD-6A8BB7116D1B}" type="presParOf" srcId="{D7C8B633-A609-437F-8D2D-E197C07F4BE3}" destId="{7A57C167-2655-49B9-973F-6635E922DD80}" srcOrd="7" destOrd="0" presId="urn:microsoft.com/office/officeart/2005/8/layout/process2"/>
    <dgm:cxn modelId="{7D9090FE-6FCC-8445-87A7-444899151C8D}" type="presParOf" srcId="{7A57C167-2655-49B9-973F-6635E922DD80}" destId="{D73F8559-248A-4FDC-8E35-1D89A16614BE}" srcOrd="0" destOrd="0" presId="urn:microsoft.com/office/officeart/2005/8/layout/process2"/>
    <dgm:cxn modelId="{42FC020F-C996-AD46-A8A5-E8C7C731C580}" type="presParOf" srcId="{D7C8B633-A609-437F-8D2D-E197C07F4BE3}" destId="{30B8B1F2-7383-437B-9B4E-F38C1AF87DB8}" srcOrd="8"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F2D14F4-809F-4173-A129-9C6C9D256C00}" type="doc">
      <dgm:prSet loTypeId="urn:microsoft.com/office/officeart/2005/8/layout/process2" loCatId="process" qsTypeId="urn:microsoft.com/office/officeart/2005/8/quickstyle/simple1" qsCatId="simple" csTypeId="urn:microsoft.com/office/officeart/2005/8/colors/accent5_4" csCatId="accent5" phldr="1"/>
      <dgm:spPr/>
    </dgm:pt>
    <dgm:pt modelId="{595DB54E-8530-439D-A0F7-DDBE37FD2F27}">
      <dgm:prSet phldrT="[Texte]" custT="1"/>
      <dgm:spPr>
        <a:solidFill>
          <a:srgbClr val="589834"/>
        </a:solidFill>
      </dgm:spPr>
      <dgm:t>
        <a:bodyPr/>
        <a:lstStyle/>
        <a:p>
          <a:r>
            <a:rPr lang="fr-FR" sz="1400" dirty="0">
              <a:latin typeface="Roboto"/>
              <a:cs typeface="Roboto"/>
            </a:rPr>
            <a:t>Visite</a:t>
          </a:r>
        </a:p>
      </dgm:t>
    </dgm:pt>
    <dgm:pt modelId="{887F6B3A-CFCC-40D1-840F-2A22F17C4990}" type="parTrans" cxnId="{281AEFA0-D45B-4E61-908E-BD1094CA169D}">
      <dgm:prSet/>
      <dgm:spPr/>
      <dgm:t>
        <a:bodyPr/>
        <a:lstStyle/>
        <a:p>
          <a:endParaRPr lang="fr-FR" sz="1400">
            <a:latin typeface="Roboto"/>
            <a:cs typeface="Roboto"/>
          </a:endParaRPr>
        </a:p>
      </dgm:t>
    </dgm:pt>
    <dgm:pt modelId="{8BFC2442-A972-4156-8645-554E5FAD8EBB}" type="sibTrans" cxnId="{281AEFA0-D45B-4E61-908E-BD1094CA169D}">
      <dgm:prSet custT="1"/>
      <dgm:spPr>
        <a:solidFill>
          <a:schemeClr val="bg1"/>
        </a:solidFill>
      </dgm:spPr>
      <dgm:t>
        <a:bodyPr/>
        <a:lstStyle/>
        <a:p>
          <a:endParaRPr lang="fr-FR" sz="1400">
            <a:latin typeface="Roboto"/>
            <a:cs typeface="Roboto"/>
          </a:endParaRPr>
        </a:p>
      </dgm:t>
    </dgm:pt>
    <dgm:pt modelId="{1806E5C5-8F9A-46AF-B1DA-D05E4675134E}">
      <dgm:prSet custT="1"/>
      <dgm:spPr>
        <a:solidFill>
          <a:srgbClr val="589834"/>
        </a:solidFill>
      </dgm:spPr>
      <dgm:t>
        <a:bodyPr/>
        <a:lstStyle/>
        <a:p>
          <a:r>
            <a:rPr lang="fr-FR" sz="1400" dirty="0">
              <a:latin typeface="Roboto"/>
              <a:cs typeface="Roboto"/>
            </a:rPr>
            <a:t>Récolte des données</a:t>
          </a:r>
        </a:p>
      </dgm:t>
    </dgm:pt>
    <dgm:pt modelId="{932BCA5D-7B6D-4193-BB92-8786762D738C}" type="parTrans" cxnId="{DE6B1AFC-6562-43E1-969D-A544195505DA}">
      <dgm:prSet/>
      <dgm:spPr/>
      <dgm:t>
        <a:bodyPr/>
        <a:lstStyle/>
        <a:p>
          <a:endParaRPr lang="fr-FR" sz="1400">
            <a:latin typeface="Roboto"/>
            <a:cs typeface="Roboto"/>
          </a:endParaRPr>
        </a:p>
      </dgm:t>
    </dgm:pt>
    <dgm:pt modelId="{EE66E442-8DE8-4FB5-9495-0900A73371F5}" type="sibTrans" cxnId="{DE6B1AFC-6562-43E1-969D-A544195505DA}">
      <dgm:prSet custT="1"/>
      <dgm:spPr>
        <a:solidFill>
          <a:schemeClr val="bg1"/>
        </a:solidFill>
      </dgm:spPr>
      <dgm:t>
        <a:bodyPr/>
        <a:lstStyle/>
        <a:p>
          <a:endParaRPr lang="fr-FR" sz="1400">
            <a:latin typeface="Roboto"/>
            <a:cs typeface="Roboto"/>
          </a:endParaRPr>
        </a:p>
      </dgm:t>
    </dgm:pt>
    <dgm:pt modelId="{8FDE529B-C607-4176-B7C3-F2CA692C54CF}">
      <dgm:prSet custT="1"/>
      <dgm:spPr>
        <a:solidFill>
          <a:srgbClr val="589834"/>
        </a:solidFill>
      </dgm:spPr>
      <dgm:t>
        <a:bodyPr/>
        <a:lstStyle/>
        <a:p>
          <a:r>
            <a:rPr lang="fr-FR" sz="1400" dirty="0">
              <a:latin typeface="Roboto"/>
              <a:cs typeface="Roboto"/>
            </a:rPr>
            <a:t>Zonage et inventaire</a:t>
          </a:r>
        </a:p>
      </dgm:t>
    </dgm:pt>
    <dgm:pt modelId="{1C5546E9-A2F8-4A54-8FB1-2DD0AA3FDE51}" type="parTrans" cxnId="{D35B1645-5DEC-454C-BF1F-DD0932207599}">
      <dgm:prSet/>
      <dgm:spPr/>
      <dgm:t>
        <a:bodyPr/>
        <a:lstStyle/>
        <a:p>
          <a:endParaRPr lang="fr-FR" sz="1400">
            <a:latin typeface="Roboto"/>
            <a:cs typeface="Roboto"/>
          </a:endParaRPr>
        </a:p>
      </dgm:t>
    </dgm:pt>
    <dgm:pt modelId="{17D5DC29-39D2-4FB8-BF76-B12304E5A0BF}" type="sibTrans" cxnId="{D35B1645-5DEC-454C-BF1F-DD0932207599}">
      <dgm:prSet custT="1"/>
      <dgm:spPr>
        <a:solidFill>
          <a:schemeClr val="bg1"/>
        </a:solidFill>
      </dgm:spPr>
      <dgm:t>
        <a:bodyPr/>
        <a:lstStyle/>
        <a:p>
          <a:endParaRPr lang="fr-FR" sz="1400">
            <a:latin typeface="Roboto"/>
            <a:cs typeface="Roboto"/>
          </a:endParaRPr>
        </a:p>
      </dgm:t>
    </dgm:pt>
    <dgm:pt modelId="{3678E09E-0C61-4F38-A9E2-C8666545CBA6}">
      <dgm:prSet custT="1"/>
      <dgm:spPr>
        <a:solidFill>
          <a:srgbClr val="589834"/>
        </a:solidFill>
      </dgm:spPr>
      <dgm:t>
        <a:bodyPr/>
        <a:lstStyle/>
        <a:p>
          <a:r>
            <a:rPr lang="fr-FR" sz="1400" dirty="0">
              <a:latin typeface="Roboto"/>
              <a:cs typeface="Roboto"/>
            </a:rPr>
            <a:t>Mesures réalisées</a:t>
          </a:r>
        </a:p>
      </dgm:t>
    </dgm:pt>
    <dgm:pt modelId="{F1E5A83F-907B-460B-827B-A5C0CDD4519A}" type="parTrans" cxnId="{E85C230E-0C5E-4933-94AE-E5499939338F}">
      <dgm:prSet/>
      <dgm:spPr/>
      <dgm:t>
        <a:bodyPr/>
        <a:lstStyle/>
        <a:p>
          <a:endParaRPr lang="fr-FR" sz="1400">
            <a:latin typeface="Roboto"/>
            <a:cs typeface="Roboto"/>
          </a:endParaRPr>
        </a:p>
      </dgm:t>
    </dgm:pt>
    <dgm:pt modelId="{29AB8215-0ED5-4522-94B4-A1C7F4B65B9A}" type="sibTrans" cxnId="{E85C230E-0C5E-4933-94AE-E5499939338F}">
      <dgm:prSet custT="1"/>
      <dgm:spPr>
        <a:solidFill>
          <a:schemeClr val="bg1"/>
        </a:solidFill>
      </dgm:spPr>
      <dgm:t>
        <a:bodyPr/>
        <a:lstStyle/>
        <a:p>
          <a:endParaRPr lang="fr-FR" sz="1400">
            <a:latin typeface="Roboto"/>
            <a:cs typeface="Roboto"/>
          </a:endParaRPr>
        </a:p>
      </dgm:t>
    </dgm:pt>
    <dgm:pt modelId="{2055914E-73EC-4333-8849-D34821BDBDCC}">
      <dgm:prSet custT="1"/>
      <dgm:spPr>
        <a:solidFill>
          <a:srgbClr val="589834"/>
        </a:solidFill>
      </dgm:spPr>
      <dgm:t>
        <a:bodyPr/>
        <a:lstStyle/>
        <a:p>
          <a:r>
            <a:rPr lang="fr-FR" sz="1400" dirty="0">
              <a:latin typeface="Roboto"/>
              <a:cs typeface="Roboto"/>
            </a:rPr>
            <a:t>Etudes effectuées</a:t>
          </a:r>
        </a:p>
      </dgm:t>
    </dgm:pt>
    <dgm:pt modelId="{4357A91D-2434-4F01-A1E8-00EF011B42C6}" type="parTrans" cxnId="{4B031499-9663-41F3-8FC1-806DBC41F240}">
      <dgm:prSet/>
      <dgm:spPr/>
      <dgm:t>
        <a:bodyPr/>
        <a:lstStyle/>
        <a:p>
          <a:endParaRPr lang="fr-FR" sz="1400">
            <a:latin typeface="Roboto"/>
            <a:cs typeface="Roboto"/>
          </a:endParaRPr>
        </a:p>
      </dgm:t>
    </dgm:pt>
    <dgm:pt modelId="{640CCB2F-3A2B-4175-821C-2A8225B611DC}" type="sibTrans" cxnId="{4B031499-9663-41F3-8FC1-806DBC41F240}">
      <dgm:prSet/>
      <dgm:spPr/>
      <dgm:t>
        <a:bodyPr/>
        <a:lstStyle/>
        <a:p>
          <a:endParaRPr lang="fr-FR" sz="1400">
            <a:latin typeface="Roboto"/>
            <a:cs typeface="Roboto"/>
          </a:endParaRPr>
        </a:p>
      </dgm:t>
    </dgm:pt>
    <dgm:pt modelId="{D7C8B633-A609-437F-8D2D-E197C07F4BE3}" type="pres">
      <dgm:prSet presAssocID="{0F2D14F4-809F-4173-A129-9C6C9D256C00}" presName="linearFlow" presStyleCnt="0">
        <dgm:presLayoutVars>
          <dgm:resizeHandles val="exact"/>
        </dgm:presLayoutVars>
      </dgm:prSet>
      <dgm:spPr/>
    </dgm:pt>
    <dgm:pt modelId="{237E0391-E24D-48DC-8945-0FB636B7AFEB}" type="pres">
      <dgm:prSet presAssocID="{595DB54E-8530-439D-A0F7-DDBE37FD2F27}" presName="node" presStyleLbl="node1" presStyleIdx="0" presStyleCnt="5">
        <dgm:presLayoutVars>
          <dgm:bulletEnabled val="1"/>
        </dgm:presLayoutVars>
      </dgm:prSet>
      <dgm:spPr>
        <a:prstGeom prst="flowChartProcess">
          <a:avLst/>
        </a:prstGeom>
      </dgm:spPr>
      <dgm:t>
        <a:bodyPr/>
        <a:lstStyle/>
        <a:p>
          <a:endParaRPr lang="fr-FR"/>
        </a:p>
      </dgm:t>
    </dgm:pt>
    <dgm:pt modelId="{B9843A38-8109-4E96-9677-D692746B3F6B}" type="pres">
      <dgm:prSet presAssocID="{8BFC2442-A972-4156-8645-554E5FAD8EBB}" presName="sibTrans" presStyleLbl="sibTrans2D1" presStyleIdx="0" presStyleCnt="4"/>
      <dgm:spPr/>
      <dgm:t>
        <a:bodyPr/>
        <a:lstStyle/>
        <a:p>
          <a:endParaRPr lang="fr-FR"/>
        </a:p>
      </dgm:t>
    </dgm:pt>
    <dgm:pt modelId="{3AC9D760-F946-4F46-864C-FBE2357B59C4}" type="pres">
      <dgm:prSet presAssocID="{8BFC2442-A972-4156-8645-554E5FAD8EBB}" presName="connectorText" presStyleLbl="sibTrans2D1" presStyleIdx="0" presStyleCnt="4"/>
      <dgm:spPr/>
      <dgm:t>
        <a:bodyPr/>
        <a:lstStyle/>
        <a:p>
          <a:endParaRPr lang="fr-FR"/>
        </a:p>
      </dgm:t>
    </dgm:pt>
    <dgm:pt modelId="{AFE2AE7B-0B4F-414E-BFB2-7AF8D090F25D}" type="pres">
      <dgm:prSet presAssocID="{1806E5C5-8F9A-46AF-B1DA-D05E4675134E}" presName="node" presStyleLbl="node1" presStyleIdx="1" presStyleCnt="5">
        <dgm:presLayoutVars>
          <dgm:bulletEnabled val="1"/>
        </dgm:presLayoutVars>
      </dgm:prSet>
      <dgm:spPr>
        <a:prstGeom prst="flowChartProcess">
          <a:avLst/>
        </a:prstGeom>
      </dgm:spPr>
      <dgm:t>
        <a:bodyPr/>
        <a:lstStyle/>
        <a:p>
          <a:endParaRPr lang="fr-FR"/>
        </a:p>
      </dgm:t>
    </dgm:pt>
    <dgm:pt modelId="{03C736C8-3547-4229-8539-07B5E22EB0A4}" type="pres">
      <dgm:prSet presAssocID="{EE66E442-8DE8-4FB5-9495-0900A73371F5}" presName="sibTrans" presStyleLbl="sibTrans2D1" presStyleIdx="1" presStyleCnt="4"/>
      <dgm:spPr/>
      <dgm:t>
        <a:bodyPr/>
        <a:lstStyle/>
        <a:p>
          <a:endParaRPr lang="fr-FR"/>
        </a:p>
      </dgm:t>
    </dgm:pt>
    <dgm:pt modelId="{6A2A8F53-5DCB-4DED-8158-6DB04CCB3165}" type="pres">
      <dgm:prSet presAssocID="{EE66E442-8DE8-4FB5-9495-0900A73371F5}" presName="connectorText" presStyleLbl="sibTrans2D1" presStyleIdx="1" presStyleCnt="4"/>
      <dgm:spPr/>
      <dgm:t>
        <a:bodyPr/>
        <a:lstStyle/>
        <a:p>
          <a:endParaRPr lang="fr-FR"/>
        </a:p>
      </dgm:t>
    </dgm:pt>
    <dgm:pt modelId="{370C61C2-EFE0-4D27-8E17-2854B71602A2}" type="pres">
      <dgm:prSet presAssocID="{8FDE529B-C607-4176-B7C3-F2CA692C54CF}" presName="node" presStyleLbl="node1" presStyleIdx="2" presStyleCnt="5">
        <dgm:presLayoutVars>
          <dgm:bulletEnabled val="1"/>
        </dgm:presLayoutVars>
      </dgm:prSet>
      <dgm:spPr>
        <a:prstGeom prst="flowChartProcess">
          <a:avLst/>
        </a:prstGeom>
      </dgm:spPr>
      <dgm:t>
        <a:bodyPr/>
        <a:lstStyle/>
        <a:p>
          <a:endParaRPr lang="fr-FR"/>
        </a:p>
      </dgm:t>
    </dgm:pt>
    <dgm:pt modelId="{8DA2CBA0-1CE2-4F36-ABC2-725EC8A3E47A}" type="pres">
      <dgm:prSet presAssocID="{17D5DC29-39D2-4FB8-BF76-B12304E5A0BF}" presName="sibTrans" presStyleLbl="sibTrans2D1" presStyleIdx="2" presStyleCnt="4"/>
      <dgm:spPr/>
      <dgm:t>
        <a:bodyPr/>
        <a:lstStyle/>
        <a:p>
          <a:endParaRPr lang="fr-FR"/>
        </a:p>
      </dgm:t>
    </dgm:pt>
    <dgm:pt modelId="{9E46AD39-2E14-4D19-9CAA-CC615A46328F}" type="pres">
      <dgm:prSet presAssocID="{17D5DC29-39D2-4FB8-BF76-B12304E5A0BF}" presName="connectorText" presStyleLbl="sibTrans2D1" presStyleIdx="2" presStyleCnt="4"/>
      <dgm:spPr/>
      <dgm:t>
        <a:bodyPr/>
        <a:lstStyle/>
        <a:p>
          <a:endParaRPr lang="fr-FR"/>
        </a:p>
      </dgm:t>
    </dgm:pt>
    <dgm:pt modelId="{DB0A28AF-14C0-43FF-B18B-FE1FC0ED22B9}" type="pres">
      <dgm:prSet presAssocID="{3678E09E-0C61-4F38-A9E2-C8666545CBA6}" presName="node" presStyleLbl="node1" presStyleIdx="3" presStyleCnt="5">
        <dgm:presLayoutVars>
          <dgm:bulletEnabled val="1"/>
        </dgm:presLayoutVars>
      </dgm:prSet>
      <dgm:spPr>
        <a:prstGeom prst="flowChartProcess">
          <a:avLst/>
        </a:prstGeom>
      </dgm:spPr>
      <dgm:t>
        <a:bodyPr/>
        <a:lstStyle/>
        <a:p>
          <a:endParaRPr lang="fr-FR"/>
        </a:p>
      </dgm:t>
    </dgm:pt>
    <dgm:pt modelId="{7A57C167-2655-49B9-973F-6635E922DD80}" type="pres">
      <dgm:prSet presAssocID="{29AB8215-0ED5-4522-94B4-A1C7F4B65B9A}" presName="sibTrans" presStyleLbl="sibTrans2D1" presStyleIdx="3" presStyleCnt="4"/>
      <dgm:spPr/>
      <dgm:t>
        <a:bodyPr/>
        <a:lstStyle/>
        <a:p>
          <a:endParaRPr lang="fr-FR"/>
        </a:p>
      </dgm:t>
    </dgm:pt>
    <dgm:pt modelId="{D73F8559-248A-4FDC-8E35-1D89A16614BE}" type="pres">
      <dgm:prSet presAssocID="{29AB8215-0ED5-4522-94B4-A1C7F4B65B9A}" presName="connectorText" presStyleLbl="sibTrans2D1" presStyleIdx="3" presStyleCnt="4"/>
      <dgm:spPr/>
      <dgm:t>
        <a:bodyPr/>
        <a:lstStyle/>
        <a:p>
          <a:endParaRPr lang="fr-FR"/>
        </a:p>
      </dgm:t>
    </dgm:pt>
    <dgm:pt modelId="{30B8B1F2-7383-437B-9B4E-F38C1AF87DB8}" type="pres">
      <dgm:prSet presAssocID="{2055914E-73EC-4333-8849-D34821BDBDCC}" presName="node" presStyleLbl="node1" presStyleIdx="4" presStyleCnt="5">
        <dgm:presLayoutVars>
          <dgm:bulletEnabled val="1"/>
        </dgm:presLayoutVars>
      </dgm:prSet>
      <dgm:spPr>
        <a:prstGeom prst="flowChartProcess">
          <a:avLst/>
        </a:prstGeom>
      </dgm:spPr>
      <dgm:t>
        <a:bodyPr/>
        <a:lstStyle/>
        <a:p>
          <a:endParaRPr lang="fr-FR"/>
        </a:p>
      </dgm:t>
    </dgm:pt>
  </dgm:ptLst>
  <dgm:cxnLst>
    <dgm:cxn modelId="{501BAE3F-0932-C04B-843D-FC7C22190B51}" type="presOf" srcId="{3678E09E-0C61-4F38-A9E2-C8666545CBA6}" destId="{DB0A28AF-14C0-43FF-B18B-FE1FC0ED22B9}" srcOrd="0" destOrd="0" presId="urn:microsoft.com/office/officeart/2005/8/layout/process2"/>
    <dgm:cxn modelId="{7A93DE68-5396-4647-8524-39C90550E227}" type="presOf" srcId="{29AB8215-0ED5-4522-94B4-A1C7F4B65B9A}" destId="{7A57C167-2655-49B9-973F-6635E922DD80}" srcOrd="0" destOrd="0" presId="urn:microsoft.com/office/officeart/2005/8/layout/process2"/>
    <dgm:cxn modelId="{0EB3D529-A961-564B-A99F-EA24B4B8218D}" type="presOf" srcId="{17D5DC29-39D2-4FB8-BF76-B12304E5A0BF}" destId="{9E46AD39-2E14-4D19-9CAA-CC615A46328F}" srcOrd="1" destOrd="0" presId="urn:microsoft.com/office/officeart/2005/8/layout/process2"/>
    <dgm:cxn modelId="{E85C230E-0C5E-4933-94AE-E5499939338F}" srcId="{0F2D14F4-809F-4173-A129-9C6C9D256C00}" destId="{3678E09E-0C61-4F38-A9E2-C8666545CBA6}" srcOrd="3" destOrd="0" parTransId="{F1E5A83F-907B-460B-827B-A5C0CDD4519A}" sibTransId="{29AB8215-0ED5-4522-94B4-A1C7F4B65B9A}"/>
    <dgm:cxn modelId="{4B7277AD-7D78-C34D-AB5D-377A86725E68}" type="presOf" srcId="{2055914E-73EC-4333-8849-D34821BDBDCC}" destId="{30B8B1F2-7383-437B-9B4E-F38C1AF87DB8}" srcOrd="0" destOrd="0" presId="urn:microsoft.com/office/officeart/2005/8/layout/process2"/>
    <dgm:cxn modelId="{27487384-0197-9240-AFD2-34CCD783FA22}" type="presOf" srcId="{EE66E442-8DE8-4FB5-9495-0900A73371F5}" destId="{03C736C8-3547-4229-8539-07B5E22EB0A4}" srcOrd="0" destOrd="0" presId="urn:microsoft.com/office/officeart/2005/8/layout/process2"/>
    <dgm:cxn modelId="{DE6B1AFC-6562-43E1-969D-A544195505DA}" srcId="{0F2D14F4-809F-4173-A129-9C6C9D256C00}" destId="{1806E5C5-8F9A-46AF-B1DA-D05E4675134E}" srcOrd="1" destOrd="0" parTransId="{932BCA5D-7B6D-4193-BB92-8786762D738C}" sibTransId="{EE66E442-8DE8-4FB5-9495-0900A73371F5}"/>
    <dgm:cxn modelId="{89FB607E-171B-2B4A-AED9-A3D41052A3AF}" type="presOf" srcId="{0F2D14F4-809F-4173-A129-9C6C9D256C00}" destId="{D7C8B633-A609-437F-8D2D-E197C07F4BE3}" srcOrd="0" destOrd="0" presId="urn:microsoft.com/office/officeart/2005/8/layout/process2"/>
    <dgm:cxn modelId="{9BA79D31-E9A5-FE4F-9C51-95BB1B01C90A}" type="presOf" srcId="{17D5DC29-39D2-4FB8-BF76-B12304E5A0BF}" destId="{8DA2CBA0-1CE2-4F36-ABC2-725EC8A3E47A}" srcOrd="0" destOrd="0" presId="urn:microsoft.com/office/officeart/2005/8/layout/process2"/>
    <dgm:cxn modelId="{B42CF53A-AE9C-BC40-A85F-03D6973C8BDE}" type="presOf" srcId="{8BFC2442-A972-4156-8645-554E5FAD8EBB}" destId="{3AC9D760-F946-4F46-864C-FBE2357B59C4}" srcOrd="1" destOrd="0" presId="urn:microsoft.com/office/officeart/2005/8/layout/process2"/>
    <dgm:cxn modelId="{281AEFA0-D45B-4E61-908E-BD1094CA169D}" srcId="{0F2D14F4-809F-4173-A129-9C6C9D256C00}" destId="{595DB54E-8530-439D-A0F7-DDBE37FD2F27}" srcOrd="0" destOrd="0" parTransId="{887F6B3A-CFCC-40D1-840F-2A22F17C4990}" sibTransId="{8BFC2442-A972-4156-8645-554E5FAD8EBB}"/>
    <dgm:cxn modelId="{E03C61B5-B6D3-4C41-9C79-2F151B0ECCFF}" type="presOf" srcId="{8BFC2442-A972-4156-8645-554E5FAD8EBB}" destId="{B9843A38-8109-4E96-9677-D692746B3F6B}" srcOrd="0" destOrd="0" presId="urn:microsoft.com/office/officeart/2005/8/layout/process2"/>
    <dgm:cxn modelId="{F28826A2-4952-F84C-9208-CAF33FC476C5}" type="presOf" srcId="{8FDE529B-C607-4176-B7C3-F2CA692C54CF}" destId="{370C61C2-EFE0-4D27-8E17-2854B71602A2}" srcOrd="0" destOrd="0" presId="urn:microsoft.com/office/officeart/2005/8/layout/process2"/>
    <dgm:cxn modelId="{32689029-F93E-4C48-B702-8A5C3D3958C3}" type="presOf" srcId="{EE66E442-8DE8-4FB5-9495-0900A73371F5}" destId="{6A2A8F53-5DCB-4DED-8158-6DB04CCB3165}" srcOrd="1" destOrd="0" presId="urn:microsoft.com/office/officeart/2005/8/layout/process2"/>
    <dgm:cxn modelId="{73A4705B-FC2C-A546-9D32-7965D6DB0864}" type="presOf" srcId="{29AB8215-0ED5-4522-94B4-A1C7F4B65B9A}" destId="{D73F8559-248A-4FDC-8E35-1D89A16614BE}" srcOrd="1" destOrd="0" presId="urn:microsoft.com/office/officeart/2005/8/layout/process2"/>
    <dgm:cxn modelId="{D35B1645-5DEC-454C-BF1F-DD0932207599}" srcId="{0F2D14F4-809F-4173-A129-9C6C9D256C00}" destId="{8FDE529B-C607-4176-B7C3-F2CA692C54CF}" srcOrd="2" destOrd="0" parTransId="{1C5546E9-A2F8-4A54-8FB1-2DD0AA3FDE51}" sibTransId="{17D5DC29-39D2-4FB8-BF76-B12304E5A0BF}"/>
    <dgm:cxn modelId="{206D7152-A304-4D41-8AF3-714A63D26B11}" type="presOf" srcId="{595DB54E-8530-439D-A0F7-DDBE37FD2F27}" destId="{237E0391-E24D-48DC-8945-0FB636B7AFEB}" srcOrd="0" destOrd="0" presId="urn:microsoft.com/office/officeart/2005/8/layout/process2"/>
    <dgm:cxn modelId="{EAB30C8E-93B9-1A47-81DF-A4F9A3F96943}" type="presOf" srcId="{1806E5C5-8F9A-46AF-B1DA-D05E4675134E}" destId="{AFE2AE7B-0B4F-414E-BFB2-7AF8D090F25D}" srcOrd="0" destOrd="0" presId="urn:microsoft.com/office/officeart/2005/8/layout/process2"/>
    <dgm:cxn modelId="{4B031499-9663-41F3-8FC1-806DBC41F240}" srcId="{0F2D14F4-809F-4173-A129-9C6C9D256C00}" destId="{2055914E-73EC-4333-8849-D34821BDBDCC}" srcOrd="4" destOrd="0" parTransId="{4357A91D-2434-4F01-A1E8-00EF011B42C6}" sibTransId="{640CCB2F-3A2B-4175-821C-2A8225B611DC}"/>
    <dgm:cxn modelId="{789840A0-851F-3D49-8908-5B0DFEC0A48D}" type="presParOf" srcId="{D7C8B633-A609-437F-8D2D-E197C07F4BE3}" destId="{237E0391-E24D-48DC-8945-0FB636B7AFEB}" srcOrd="0" destOrd="0" presId="urn:microsoft.com/office/officeart/2005/8/layout/process2"/>
    <dgm:cxn modelId="{CB542400-E255-AD42-9349-B2A05347A847}" type="presParOf" srcId="{D7C8B633-A609-437F-8D2D-E197C07F4BE3}" destId="{B9843A38-8109-4E96-9677-D692746B3F6B}" srcOrd="1" destOrd="0" presId="urn:microsoft.com/office/officeart/2005/8/layout/process2"/>
    <dgm:cxn modelId="{66A53719-6F53-2546-BDE2-E1166F89853E}" type="presParOf" srcId="{B9843A38-8109-4E96-9677-D692746B3F6B}" destId="{3AC9D760-F946-4F46-864C-FBE2357B59C4}" srcOrd="0" destOrd="0" presId="urn:microsoft.com/office/officeart/2005/8/layout/process2"/>
    <dgm:cxn modelId="{78A5F060-ADCA-624C-8A85-9EA164372776}" type="presParOf" srcId="{D7C8B633-A609-437F-8D2D-E197C07F4BE3}" destId="{AFE2AE7B-0B4F-414E-BFB2-7AF8D090F25D}" srcOrd="2" destOrd="0" presId="urn:microsoft.com/office/officeart/2005/8/layout/process2"/>
    <dgm:cxn modelId="{B08DF22F-E927-3C4E-9ECE-B486F71F76F6}" type="presParOf" srcId="{D7C8B633-A609-437F-8D2D-E197C07F4BE3}" destId="{03C736C8-3547-4229-8539-07B5E22EB0A4}" srcOrd="3" destOrd="0" presId="urn:microsoft.com/office/officeart/2005/8/layout/process2"/>
    <dgm:cxn modelId="{0D5BFAEC-406C-FA48-BDE3-CC57F3189099}" type="presParOf" srcId="{03C736C8-3547-4229-8539-07B5E22EB0A4}" destId="{6A2A8F53-5DCB-4DED-8158-6DB04CCB3165}" srcOrd="0" destOrd="0" presId="urn:microsoft.com/office/officeart/2005/8/layout/process2"/>
    <dgm:cxn modelId="{69BE93E2-8E4A-8943-A793-0CB0A32969D0}" type="presParOf" srcId="{D7C8B633-A609-437F-8D2D-E197C07F4BE3}" destId="{370C61C2-EFE0-4D27-8E17-2854B71602A2}" srcOrd="4" destOrd="0" presId="urn:microsoft.com/office/officeart/2005/8/layout/process2"/>
    <dgm:cxn modelId="{F370653C-37AE-2349-B976-8D303876F28A}" type="presParOf" srcId="{D7C8B633-A609-437F-8D2D-E197C07F4BE3}" destId="{8DA2CBA0-1CE2-4F36-ABC2-725EC8A3E47A}" srcOrd="5" destOrd="0" presId="urn:microsoft.com/office/officeart/2005/8/layout/process2"/>
    <dgm:cxn modelId="{CDE6AC47-1F44-FD4A-A463-B28E6B63252C}" type="presParOf" srcId="{8DA2CBA0-1CE2-4F36-ABC2-725EC8A3E47A}" destId="{9E46AD39-2E14-4D19-9CAA-CC615A46328F}" srcOrd="0" destOrd="0" presId="urn:microsoft.com/office/officeart/2005/8/layout/process2"/>
    <dgm:cxn modelId="{22175A25-98FA-4C4F-9FAA-804D408FF23F}" type="presParOf" srcId="{D7C8B633-A609-437F-8D2D-E197C07F4BE3}" destId="{DB0A28AF-14C0-43FF-B18B-FE1FC0ED22B9}" srcOrd="6" destOrd="0" presId="urn:microsoft.com/office/officeart/2005/8/layout/process2"/>
    <dgm:cxn modelId="{82FF2424-2680-6B4F-9A34-F70EA26BBA22}" type="presParOf" srcId="{D7C8B633-A609-437F-8D2D-E197C07F4BE3}" destId="{7A57C167-2655-49B9-973F-6635E922DD80}" srcOrd="7" destOrd="0" presId="urn:microsoft.com/office/officeart/2005/8/layout/process2"/>
    <dgm:cxn modelId="{B9B5E3FB-1639-8F4A-9991-5EAC3B239AC6}" type="presParOf" srcId="{7A57C167-2655-49B9-973F-6635E922DD80}" destId="{D73F8559-248A-4FDC-8E35-1D89A16614BE}" srcOrd="0" destOrd="0" presId="urn:microsoft.com/office/officeart/2005/8/layout/process2"/>
    <dgm:cxn modelId="{07DE9B3D-CE2D-5E41-AAE0-8239CFABDBA5}" type="presParOf" srcId="{D7C8B633-A609-437F-8D2D-E197C07F4BE3}" destId="{30B8B1F2-7383-437B-9B4E-F38C1AF87DB8}" srcOrd="8" destOrd="0" presId="urn:microsoft.com/office/officeart/2005/8/layout/process2"/>
  </dgm:cxnLst>
  <dgm:bg/>
  <dgm:whole/>
  <dgm:extLst>
    <a:ext uri="http://schemas.microsoft.com/office/drawing/2008/diagram">
      <dsp:dataModelExt xmlns:dsp="http://schemas.microsoft.com/office/drawing/2008/diagram" relId="rId31"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579D5EB7-AB25-4D81-97CA-B19A2C9292E2}"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fr-FR"/>
        </a:p>
      </dgm:t>
    </dgm:pt>
    <dgm:pt modelId="{81F11F62-02A1-4BEE-93A2-D9CDFB9731D1}" type="pres">
      <dgm:prSet presAssocID="{579D5EB7-AB25-4D81-97CA-B19A2C9292E2}" presName="cycle" presStyleCnt="0">
        <dgm:presLayoutVars>
          <dgm:chMax val="1"/>
          <dgm:dir/>
          <dgm:animLvl val="ctr"/>
          <dgm:resizeHandles val="exact"/>
        </dgm:presLayoutVars>
      </dgm:prSet>
      <dgm:spPr/>
      <dgm:t>
        <a:bodyPr/>
        <a:lstStyle/>
        <a:p>
          <a:endParaRPr lang="fr-FR"/>
        </a:p>
      </dgm:t>
    </dgm:pt>
  </dgm:ptLst>
  <dgm:cxnLst>
    <dgm:cxn modelId="{422E6DA1-B93A-9248-B5B9-9ACA989FFB99}" type="presOf" srcId="{579D5EB7-AB25-4D81-97CA-B19A2C9292E2}" destId="{81F11F62-02A1-4BEE-93A2-D9CDFB9731D1}" srcOrd="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9D5EB7-AB25-4D81-97CA-B19A2C9292E2}"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fr-FR"/>
        </a:p>
      </dgm:t>
    </dgm:pt>
    <dgm:pt modelId="{81F11F62-02A1-4BEE-93A2-D9CDFB9731D1}" type="pres">
      <dgm:prSet presAssocID="{579D5EB7-AB25-4D81-97CA-B19A2C9292E2}" presName="cycle" presStyleCnt="0">
        <dgm:presLayoutVars>
          <dgm:chMax val="1"/>
          <dgm:dir/>
          <dgm:animLvl val="ctr"/>
          <dgm:resizeHandles val="exact"/>
        </dgm:presLayoutVars>
      </dgm:prSet>
      <dgm:spPr/>
      <dgm:t>
        <a:bodyPr/>
        <a:lstStyle/>
        <a:p>
          <a:endParaRPr lang="fr-FR"/>
        </a:p>
      </dgm:t>
    </dgm:pt>
  </dgm:ptLst>
  <dgm:cxnLst>
    <dgm:cxn modelId="{18C1D441-E62B-8943-81C1-F27222D08C9F}" type="presOf" srcId="{579D5EB7-AB25-4D81-97CA-B19A2C9292E2}" destId="{81F11F62-02A1-4BEE-93A2-D9CDFB9731D1}" srcOrd="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9D5EB7-AB25-4D81-97CA-B19A2C9292E2}"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fr-FR"/>
        </a:p>
      </dgm:t>
    </dgm:pt>
    <dgm:pt modelId="{81F11F62-02A1-4BEE-93A2-D9CDFB9731D1}" type="pres">
      <dgm:prSet presAssocID="{579D5EB7-AB25-4D81-97CA-B19A2C9292E2}" presName="cycle" presStyleCnt="0">
        <dgm:presLayoutVars>
          <dgm:chMax val="1"/>
          <dgm:dir/>
          <dgm:animLvl val="ctr"/>
          <dgm:resizeHandles val="exact"/>
        </dgm:presLayoutVars>
      </dgm:prSet>
      <dgm:spPr/>
      <dgm:t>
        <a:bodyPr/>
        <a:lstStyle/>
        <a:p>
          <a:endParaRPr lang="fr-FR"/>
        </a:p>
      </dgm:t>
    </dgm:pt>
  </dgm:ptLst>
  <dgm:cxnLst>
    <dgm:cxn modelId="{8B1DAE57-AC41-814E-A733-A145302BB1C1}" type="presOf" srcId="{579D5EB7-AB25-4D81-97CA-B19A2C9292E2}" destId="{81F11F62-02A1-4BEE-93A2-D9CDFB9731D1}" srcOrd="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69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7" name="Picture Placeholder 6"/>
          <p:cNvSpPr>
            <a:spLocks noGrp="1"/>
          </p:cNvSpPr>
          <p:nvPr>
            <p:ph type="pic" sz="quarter" idx="12"/>
          </p:nvPr>
        </p:nvSpPr>
        <p:spPr>
          <a:xfrm>
            <a:off x="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984982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39798" y="-1"/>
            <a:ext cx="7752202" cy="6858000"/>
          </a:xfrm>
          <a:custGeom>
            <a:avLst/>
            <a:gdLst>
              <a:gd name="connsiteX0" fmla="*/ 0 w 7752202"/>
              <a:gd name="connsiteY0" fmla="*/ 0 h 6858000"/>
              <a:gd name="connsiteX1" fmla="*/ 7752202 w 7752202"/>
              <a:gd name="connsiteY1" fmla="*/ 0 h 6858000"/>
              <a:gd name="connsiteX2" fmla="*/ 7752202 w 7752202"/>
              <a:gd name="connsiteY2" fmla="*/ 6858000 h 6858000"/>
              <a:gd name="connsiteX3" fmla="*/ 0 w 77522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752202" h="6858000">
                <a:moveTo>
                  <a:pt x="0" y="0"/>
                </a:moveTo>
                <a:lnTo>
                  <a:pt x="7752202" y="0"/>
                </a:lnTo>
                <a:lnTo>
                  <a:pt x="7752202"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477779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710616" y="0"/>
            <a:ext cx="4481383" cy="6858000"/>
          </a:xfrm>
          <a:custGeom>
            <a:avLst/>
            <a:gdLst>
              <a:gd name="connsiteX0" fmla="*/ 0 w 4481383"/>
              <a:gd name="connsiteY0" fmla="*/ 0 h 6858000"/>
              <a:gd name="connsiteX1" fmla="*/ 4481383 w 4481383"/>
              <a:gd name="connsiteY1" fmla="*/ 0 h 6858000"/>
              <a:gd name="connsiteX2" fmla="*/ 4481383 w 4481383"/>
              <a:gd name="connsiteY2" fmla="*/ 6858000 h 6858000"/>
              <a:gd name="connsiteX3" fmla="*/ 0 w 44813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81383" h="6858000">
                <a:moveTo>
                  <a:pt x="0" y="0"/>
                </a:moveTo>
                <a:lnTo>
                  <a:pt x="4481383" y="0"/>
                </a:lnTo>
                <a:lnTo>
                  <a:pt x="448138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970426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4481383" cy="6858000"/>
          </a:xfrm>
          <a:custGeom>
            <a:avLst/>
            <a:gdLst>
              <a:gd name="connsiteX0" fmla="*/ 0 w 4481383"/>
              <a:gd name="connsiteY0" fmla="*/ 0 h 6858000"/>
              <a:gd name="connsiteX1" fmla="*/ 4481383 w 4481383"/>
              <a:gd name="connsiteY1" fmla="*/ 0 h 6858000"/>
              <a:gd name="connsiteX2" fmla="*/ 4481383 w 4481383"/>
              <a:gd name="connsiteY2" fmla="*/ 6858000 h 6858000"/>
              <a:gd name="connsiteX3" fmla="*/ 0 w 44813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81383" h="6858000">
                <a:moveTo>
                  <a:pt x="0" y="0"/>
                </a:moveTo>
                <a:lnTo>
                  <a:pt x="4481383" y="0"/>
                </a:lnTo>
                <a:lnTo>
                  <a:pt x="448138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391909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0"/>
            <a:ext cx="5206738" cy="6858000"/>
          </a:xfrm>
          <a:custGeom>
            <a:avLst/>
            <a:gdLst>
              <a:gd name="connsiteX0" fmla="*/ 0 w 5206738"/>
              <a:gd name="connsiteY0" fmla="*/ 0 h 6858000"/>
              <a:gd name="connsiteX1" fmla="*/ 5206738 w 5206738"/>
              <a:gd name="connsiteY1" fmla="*/ 0 h 6858000"/>
              <a:gd name="connsiteX2" fmla="*/ 5206738 w 5206738"/>
              <a:gd name="connsiteY2" fmla="*/ 6858000 h 6858000"/>
              <a:gd name="connsiteX3" fmla="*/ 0 w 52067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06738" h="6858000">
                <a:moveTo>
                  <a:pt x="0" y="0"/>
                </a:moveTo>
                <a:lnTo>
                  <a:pt x="5206738" y="0"/>
                </a:lnTo>
                <a:lnTo>
                  <a:pt x="520673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09692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55309" y="0"/>
            <a:ext cx="4481383" cy="6858000"/>
          </a:xfrm>
          <a:custGeom>
            <a:avLst/>
            <a:gdLst>
              <a:gd name="connsiteX0" fmla="*/ 0 w 4481383"/>
              <a:gd name="connsiteY0" fmla="*/ 0 h 6858000"/>
              <a:gd name="connsiteX1" fmla="*/ 4481383 w 4481383"/>
              <a:gd name="connsiteY1" fmla="*/ 0 h 6858000"/>
              <a:gd name="connsiteX2" fmla="*/ 4481383 w 4481383"/>
              <a:gd name="connsiteY2" fmla="*/ 6858000 h 6858000"/>
              <a:gd name="connsiteX3" fmla="*/ 0 w 44813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81383" h="6858000">
                <a:moveTo>
                  <a:pt x="0" y="0"/>
                </a:moveTo>
                <a:lnTo>
                  <a:pt x="4481383" y="0"/>
                </a:lnTo>
                <a:lnTo>
                  <a:pt x="448138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784470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5334000" y="0"/>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22" name="Picture Placeholder 21"/>
          <p:cNvSpPr>
            <a:spLocks noGrp="1"/>
          </p:cNvSpPr>
          <p:nvPr>
            <p:ph type="pic" sz="quarter" idx="11"/>
          </p:nvPr>
        </p:nvSpPr>
        <p:spPr>
          <a:xfrm>
            <a:off x="8763000" y="0"/>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5334000" y="3429000"/>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24" name="Picture Placeholder 23"/>
          <p:cNvSpPr>
            <a:spLocks noGrp="1"/>
          </p:cNvSpPr>
          <p:nvPr>
            <p:ph type="pic" sz="quarter" idx="13"/>
          </p:nvPr>
        </p:nvSpPr>
        <p:spPr>
          <a:xfrm>
            <a:off x="8763000" y="3429000"/>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177019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4009198" y="1076335"/>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6427439" y="1076335"/>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
        <p:nvSpPr>
          <p:cNvPr id="21" name="Picture Placeholder 20"/>
          <p:cNvSpPr>
            <a:spLocks noGrp="1"/>
          </p:cNvSpPr>
          <p:nvPr>
            <p:ph type="pic" sz="quarter" idx="12"/>
          </p:nvPr>
        </p:nvSpPr>
        <p:spPr>
          <a:xfrm>
            <a:off x="8845680" y="1076335"/>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
        <p:nvSpPr>
          <p:cNvPr id="22" name="Picture Placeholder 21"/>
          <p:cNvSpPr>
            <a:spLocks noGrp="1"/>
          </p:cNvSpPr>
          <p:nvPr>
            <p:ph type="pic" sz="quarter" idx="13"/>
          </p:nvPr>
        </p:nvSpPr>
        <p:spPr>
          <a:xfrm>
            <a:off x="4009198" y="3488917"/>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
        <p:nvSpPr>
          <p:cNvPr id="23" name="Picture Placeholder 22"/>
          <p:cNvSpPr>
            <a:spLocks noGrp="1"/>
          </p:cNvSpPr>
          <p:nvPr>
            <p:ph type="pic" sz="quarter" idx="14"/>
          </p:nvPr>
        </p:nvSpPr>
        <p:spPr>
          <a:xfrm>
            <a:off x="6427439" y="3488917"/>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
        <p:nvSpPr>
          <p:cNvPr id="24" name="Picture Placeholder 23"/>
          <p:cNvSpPr>
            <a:spLocks noGrp="1"/>
          </p:cNvSpPr>
          <p:nvPr>
            <p:ph type="pic" sz="quarter" idx="15"/>
          </p:nvPr>
        </p:nvSpPr>
        <p:spPr>
          <a:xfrm>
            <a:off x="8845680" y="3488917"/>
            <a:ext cx="2292750" cy="2292750"/>
          </a:xfrm>
          <a:custGeom>
            <a:avLst/>
            <a:gdLst>
              <a:gd name="connsiteX0" fmla="*/ 0 w 2292750"/>
              <a:gd name="connsiteY0" fmla="*/ 0 h 2292750"/>
              <a:gd name="connsiteX1" fmla="*/ 2292750 w 2292750"/>
              <a:gd name="connsiteY1" fmla="*/ 0 h 2292750"/>
              <a:gd name="connsiteX2" fmla="*/ 2292750 w 2292750"/>
              <a:gd name="connsiteY2" fmla="*/ 2292750 h 2292750"/>
              <a:gd name="connsiteX3" fmla="*/ 0 w 2292750"/>
              <a:gd name="connsiteY3" fmla="*/ 2292750 h 2292750"/>
            </a:gdLst>
            <a:ahLst/>
            <a:cxnLst>
              <a:cxn ang="0">
                <a:pos x="connsiteX0" y="connsiteY0"/>
              </a:cxn>
              <a:cxn ang="0">
                <a:pos x="connsiteX1" y="connsiteY1"/>
              </a:cxn>
              <a:cxn ang="0">
                <a:pos x="connsiteX2" y="connsiteY2"/>
              </a:cxn>
              <a:cxn ang="0">
                <a:pos x="connsiteX3" y="connsiteY3"/>
              </a:cxn>
            </a:cxnLst>
            <a:rect l="l" t="t" r="r" b="b"/>
            <a:pathLst>
              <a:path w="2292750" h="2292750">
                <a:moveTo>
                  <a:pt x="0" y="0"/>
                </a:moveTo>
                <a:lnTo>
                  <a:pt x="2292750" y="0"/>
                </a:lnTo>
                <a:lnTo>
                  <a:pt x="2292750" y="2292750"/>
                </a:lnTo>
                <a:lnTo>
                  <a:pt x="0" y="2292750"/>
                </a:lnTo>
                <a:close/>
              </a:path>
            </a:pathLst>
          </a:custGeom>
        </p:spPr>
        <p:txBody>
          <a:bodyPr wrap="square">
            <a:noAutofit/>
          </a:bodyPr>
          <a:lstStyle/>
          <a:p>
            <a:endParaRPr lang="en-US"/>
          </a:p>
        </p:txBody>
      </p:sp>
    </p:spTree>
    <p:extLst>
      <p:ext uri="{BB962C8B-B14F-4D97-AF65-F5344CB8AC3E}">
        <p14:creationId xmlns:p14="http://schemas.microsoft.com/office/powerpoint/2010/main" val="1768449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3363686" y="358346"/>
            <a:ext cx="6226629" cy="3527854"/>
          </a:xfrm>
          <a:custGeom>
            <a:avLst/>
            <a:gdLst>
              <a:gd name="connsiteX0" fmla="*/ 0 w 6226629"/>
              <a:gd name="connsiteY0" fmla="*/ 0 h 3527854"/>
              <a:gd name="connsiteX1" fmla="*/ 6226629 w 6226629"/>
              <a:gd name="connsiteY1" fmla="*/ 0 h 3527854"/>
              <a:gd name="connsiteX2" fmla="*/ 6226629 w 6226629"/>
              <a:gd name="connsiteY2" fmla="*/ 3527854 h 3527854"/>
              <a:gd name="connsiteX3" fmla="*/ 0 w 6226629"/>
              <a:gd name="connsiteY3" fmla="*/ 3527854 h 3527854"/>
            </a:gdLst>
            <a:ahLst/>
            <a:cxnLst>
              <a:cxn ang="0">
                <a:pos x="connsiteX0" y="connsiteY0"/>
              </a:cxn>
              <a:cxn ang="0">
                <a:pos x="connsiteX1" y="connsiteY1"/>
              </a:cxn>
              <a:cxn ang="0">
                <a:pos x="connsiteX2" y="connsiteY2"/>
              </a:cxn>
              <a:cxn ang="0">
                <a:pos x="connsiteX3" y="connsiteY3"/>
              </a:cxn>
            </a:cxnLst>
            <a:rect l="l" t="t" r="r" b="b"/>
            <a:pathLst>
              <a:path w="6226629" h="3527854">
                <a:moveTo>
                  <a:pt x="0" y="0"/>
                </a:moveTo>
                <a:lnTo>
                  <a:pt x="6226629" y="0"/>
                </a:lnTo>
                <a:lnTo>
                  <a:pt x="6226629" y="3527854"/>
                </a:lnTo>
                <a:lnTo>
                  <a:pt x="0" y="3527854"/>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5312230" y="4037717"/>
            <a:ext cx="4278084" cy="3429883"/>
          </a:xfrm>
          <a:custGeom>
            <a:avLst/>
            <a:gdLst>
              <a:gd name="connsiteX0" fmla="*/ 0 w 4278084"/>
              <a:gd name="connsiteY0" fmla="*/ 0 h 3429883"/>
              <a:gd name="connsiteX1" fmla="*/ 4278084 w 4278084"/>
              <a:gd name="connsiteY1" fmla="*/ 0 h 3429883"/>
              <a:gd name="connsiteX2" fmla="*/ 4278084 w 4278084"/>
              <a:gd name="connsiteY2" fmla="*/ 3429883 h 3429883"/>
              <a:gd name="connsiteX3" fmla="*/ 0 w 4278084"/>
              <a:gd name="connsiteY3" fmla="*/ 3429883 h 3429883"/>
            </a:gdLst>
            <a:ahLst/>
            <a:cxnLst>
              <a:cxn ang="0">
                <a:pos x="connsiteX0" y="connsiteY0"/>
              </a:cxn>
              <a:cxn ang="0">
                <a:pos x="connsiteX1" y="connsiteY1"/>
              </a:cxn>
              <a:cxn ang="0">
                <a:pos x="connsiteX2" y="connsiteY2"/>
              </a:cxn>
              <a:cxn ang="0">
                <a:pos x="connsiteX3" y="connsiteY3"/>
              </a:cxn>
            </a:cxnLst>
            <a:rect l="l" t="t" r="r" b="b"/>
            <a:pathLst>
              <a:path w="4278084" h="3429883">
                <a:moveTo>
                  <a:pt x="0" y="0"/>
                </a:moveTo>
                <a:lnTo>
                  <a:pt x="4278084" y="0"/>
                </a:lnTo>
                <a:lnTo>
                  <a:pt x="4278084" y="3429883"/>
                </a:lnTo>
                <a:lnTo>
                  <a:pt x="0" y="3429883"/>
                </a:lnTo>
                <a:close/>
              </a:path>
            </a:pathLst>
          </a:custGeom>
        </p:spPr>
        <p:txBody>
          <a:bodyPr wrap="square">
            <a:noAutofit/>
          </a:bodyPr>
          <a:lstStyle/>
          <a:p>
            <a:endParaRPr lang="en-US"/>
          </a:p>
        </p:txBody>
      </p:sp>
      <p:sp>
        <p:nvSpPr>
          <p:cNvPr id="19" name="Picture Placeholder 18"/>
          <p:cNvSpPr>
            <a:spLocks noGrp="1"/>
          </p:cNvSpPr>
          <p:nvPr>
            <p:ph type="pic" sz="quarter" idx="12"/>
          </p:nvPr>
        </p:nvSpPr>
        <p:spPr>
          <a:xfrm>
            <a:off x="9744143" y="2219803"/>
            <a:ext cx="2447857" cy="3429883"/>
          </a:xfrm>
          <a:custGeom>
            <a:avLst/>
            <a:gdLst>
              <a:gd name="connsiteX0" fmla="*/ 0 w 2447857"/>
              <a:gd name="connsiteY0" fmla="*/ 0 h 3429883"/>
              <a:gd name="connsiteX1" fmla="*/ 2447857 w 2447857"/>
              <a:gd name="connsiteY1" fmla="*/ 0 h 3429883"/>
              <a:gd name="connsiteX2" fmla="*/ 2447857 w 2447857"/>
              <a:gd name="connsiteY2" fmla="*/ 3429883 h 3429883"/>
              <a:gd name="connsiteX3" fmla="*/ 0 w 2447857"/>
              <a:gd name="connsiteY3" fmla="*/ 3429883 h 3429883"/>
            </a:gdLst>
            <a:ahLst/>
            <a:cxnLst>
              <a:cxn ang="0">
                <a:pos x="connsiteX0" y="connsiteY0"/>
              </a:cxn>
              <a:cxn ang="0">
                <a:pos x="connsiteX1" y="connsiteY1"/>
              </a:cxn>
              <a:cxn ang="0">
                <a:pos x="connsiteX2" y="connsiteY2"/>
              </a:cxn>
              <a:cxn ang="0">
                <a:pos x="connsiteX3" y="connsiteY3"/>
              </a:cxn>
            </a:cxnLst>
            <a:rect l="l" t="t" r="r" b="b"/>
            <a:pathLst>
              <a:path w="2447857" h="3429883">
                <a:moveTo>
                  <a:pt x="0" y="0"/>
                </a:moveTo>
                <a:lnTo>
                  <a:pt x="2447857" y="0"/>
                </a:lnTo>
                <a:lnTo>
                  <a:pt x="2447857" y="3429883"/>
                </a:lnTo>
                <a:lnTo>
                  <a:pt x="0" y="3429883"/>
                </a:lnTo>
                <a:close/>
              </a:path>
            </a:pathLst>
          </a:custGeom>
        </p:spPr>
        <p:txBody>
          <a:bodyPr wrap="square">
            <a:noAutofit/>
          </a:bodyPr>
          <a:lstStyle/>
          <a:p>
            <a:endParaRPr lang="en-US"/>
          </a:p>
        </p:txBody>
      </p:sp>
      <p:sp>
        <p:nvSpPr>
          <p:cNvPr id="18" name="Picture Placeholder 17"/>
          <p:cNvSpPr>
            <a:spLocks noGrp="1"/>
          </p:cNvSpPr>
          <p:nvPr>
            <p:ph type="pic" sz="quarter" idx="13"/>
          </p:nvPr>
        </p:nvSpPr>
        <p:spPr>
          <a:xfrm>
            <a:off x="9744143" y="358346"/>
            <a:ext cx="2447857" cy="1709940"/>
          </a:xfrm>
          <a:custGeom>
            <a:avLst/>
            <a:gdLst>
              <a:gd name="connsiteX0" fmla="*/ 0 w 2447857"/>
              <a:gd name="connsiteY0" fmla="*/ 0 h 1709940"/>
              <a:gd name="connsiteX1" fmla="*/ 2447857 w 2447857"/>
              <a:gd name="connsiteY1" fmla="*/ 0 h 1709940"/>
              <a:gd name="connsiteX2" fmla="*/ 2447857 w 2447857"/>
              <a:gd name="connsiteY2" fmla="*/ 1709940 h 1709940"/>
              <a:gd name="connsiteX3" fmla="*/ 0 w 2447857"/>
              <a:gd name="connsiteY3" fmla="*/ 1709940 h 1709940"/>
            </a:gdLst>
            <a:ahLst/>
            <a:cxnLst>
              <a:cxn ang="0">
                <a:pos x="connsiteX0" y="connsiteY0"/>
              </a:cxn>
              <a:cxn ang="0">
                <a:pos x="connsiteX1" y="connsiteY1"/>
              </a:cxn>
              <a:cxn ang="0">
                <a:pos x="connsiteX2" y="connsiteY2"/>
              </a:cxn>
              <a:cxn ang="0">
                <a:pos x="connsiteX3" y="connsiteY3"/>
              </a:cxn>
            </a:cxnLst>
            <a:rect l="l" t="t" r="r" b="b"/>
            <a:pathLst>
              <a:path w="2447857" h="1709940">
                <a:moveTo>
                  <a:pt x="0" y="0"/>
                </a:moveTo>
                <a:lnTo>
                  <a:pt x="2447857" y="0"/>
                </a:lnTo>
                <a:lnTo>
                  <a:pt x="2447857" y="1709940"/>
                </a:lnTo>
                <a:lnTo>
                  <a:pt x="0" y="1709940"/>
                </a:lnTo>
                <a:close/>
              </a:path>
            </a:pathLst>
          </a:custGeom>
        </p:spPr>
        <p:txBody>
          <a:bodyPr wrap="square">
            <a:noAutofit/>
          </a:bodyPr>
          <a:lstStyle/>
          <a:p>
            <a:endParaRPr lang="en-US"/>
          </a:p>
        </p:txBody>
      </p:sp>
    </p:spTree>
    <p:extLst>
      <p:ext uri="{BB962C8B-B14F-4D97-AF65-F5344CB8AC3E}">
        <p14:creationId xmlns:p14="http://schemas.microsoft.com/office/powerpoint/2010/main" val="482784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071257" y="702894"/>
            <a:ext cx="7282543" cy="5452213"/>
          </a:xfrm>
          <a:custGeom>
            <a:avLst/>
            <a:gdLst>
              <a:gd name="connsiteX0" fmla="*/ 3868838 w 7282543"/>
              <a:gd name="connsiteY0" fmla="*/ 3467804 h 5452213"/>
              <a:gd name="connsiteX1" fmla="*/ 6440201 w 7282543"/>
              <a:gd name="connsiteY1" fmla="*/ 3467804 h 5452213"/>
              <a:gd name="connsiteX2" fmla="*/ 6440201 w 7282543"/>
              <a:gd name="connsiteY2" fmla="*/ 4823489 h 5452213"/>
              <a:gd name="connsiteX3" fmla="*/ 3868838 w 7282543"/>
              <a:gd name="connsiteY3" fmla="*/ 4823489 h 5452213"/>
              <a:gd name="connsiteX4" fmla="*/ 0 w 7282543"/>
              <a:gd name="connsiteY4" fmla="*/ 2829256 h 5452213"/>
              <a:gd name="connsiteX5" fmla="*/ 3768376 w 7282543"/>
              <a:gd name="connsiteY5" fmla="*/ 2829256 h 5452213"/>
              <a:gd name="connsiteX6" fmla="*/ 3768376 w 7282543"/>
              <a:gd name="connsiteY6" fmla="*/ 5452213 h 5452213"/>
              <a:gd name="connsiteX7" fmla="*/ 0 w 7282543"/>
              <a:gd name="connsiteY7" fmla="*/ 5452213 h 5452213"/>
              <a:gd name="connsiteX8" fmla="*/ 3868837 w 7282543"/>
              <a:gd name="connsiteY8" fmla="*/ 1552161 h 5452213"/>
              <a:gd name="connsiteX9" fmla="*/ 7282543 w 7282543"/>
              <a:gd name="connsiteY9" fmla="*/ 1552161 h 5452213"/>
              <a:gd name="connsiteX10" fmla="*/ 7282543 w 7282543"/>
              <a:gd name="connsiteY10" fmla="*/ 3359741 h 5452213"/>
              <a:gd name="connsiteX11" fmla="*/ 3868837 w 7282543"/>
              <a:gd name="connsiteY11" fmla="*/ 3359741 h 5452213"/>
              <a:gd name="connsiteX12" fmla="*/ 1296765 w 7282543"/>
              <a:gd name="connsiteY12" fmla="*/ 697490 h 5452213"/>
              <a:gd name="connsiteX13" fmla="*/ 3768377 w 7282543"/>
              <a:gd name="connsiteY13" fmla="*/ 697490 h 5452213"/>
              <a:gd name="connsiteX14" fmla="*/ 3768377 w 7282543"/>
              <a:gd name="connsiteY14" fmla="*/ 2711369 h 5452213"/>
              <a:gd name="connsiteX15" fmla="*/ 1296765 w 7282543"/>
              <a:gd name="connsiteY15" fmla="*/ 2711369 h 5452213"/>
              <a:gd name="connsiteX16" fmla="*/ 3868839 w 7282543"/>
              <a:gd name="connsiteY16" fmla="*/ 0 h 5452213"/>
              <a:gd name="connsiteX17" fmla="*/ 5952529 w 7282543"/>
              <a:gd name="connsiteY17" fmla="*/ 0 h 5452213"/>
              <a:gd name="connsiteX18" fmla="*/ 5952529 w 7282543"/>
              <a:gd name="connsiteY18" fmla="*/ 1444098 h 5452213"/>
              <a:gd name="connsiteX19" fmla="*/ 3868839 w 7282543"/>
              <a:gd name="connsiteY19" fmla="*/ 1444098 h 545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2543" h="5452213">
                <a:moveTo>
                  <a:pt x="3868838" y="3467804"/>
                </a:moveTo>
                <a:lnTo>
                  <a:pt x="6440201" y="3467804"/>
                </a:lnTo>
                <a:lnTo>
                  <a:pt x="6440201" y="4823489"/>
                </a:lnTo>
                <a:lnTo>
                  <a:pt x="3868838" y="4823489"/>
                </a:lnTo>
                <a:close/>
                <a:moveTo>
                  <a:pt x="0" y="2829256"/>
                </a:moveTo>
                <a:lnTo>
                  <a:pt x="3768376" y="2829256"/>
                </a:lnTo>
                <a:lnTo>
                  <a:pt x="3768376" y="5452213"/>
                </a:lnTo>
                <a:lnTo>
                  <a:pt x="0" y="5452213"/>
                </a:lnTo>
                <a:close/>
                <a:moveTo>
                  <a:pt x="3868837" y="1552161"/>
                </a:moveTo>
                <a:lnTo>
                  <a:pt x="7282543" y="1552161"/>
                </a:lnTo>
                <a:lnTo>
                  <a:pt x="7282543" y="3359741"/>
                </a:lnTo>
                <a:lnTo>
                  <a:pt x="3868837" y="3359741"/>
                </a:lnTo>
                <a:close/>
                <a:moveTo>
                  <a:pt x="1296765" y="697490"/>
                </a:moveTo>
                <a:lnTo>
                  <a:pt x="3768377" y="697490"/>
                </a:lnTo>
                <a:lnTo>
                  <a:pt x="3768377" y="2711369"/>
                </a:lnTo>
                <a:lnTo>
                  <a:pt x="1296765" y="2711369"/>
                </a:lnTo>
                <a:close/>
                <a:moveTo>
                  <a:pt x="3868839" y="0"/>
                </a:moveTo>
                <a:lnTo>
                  <a:pt x="5952529" y="0"/>
                </a:lnTo>
                <a:lnTo>
                  <a:pt x="5952529" y="1444098"/>
                </a:lnTo>
                <a:lnTo>
                  <a:pt x="3868839" y="1444098"/>
                </a:lnTo>
                <a:close/>
              </a:path>
            </a:pathLst>
          </a:custGeom>
        </p:spPr>
        <p:txBody>
          <a:bodyPr wrap="square">
            <a:noAutofit/>
          </a:bodyPr>
          <a:lstStyle/>
          <a:p>
            <a:endParaRPr lang="en-US"/>
          </a:p>
        </p:txBody>
      </p:sp>
    </p:spTree>
    <p:extLst>
      <p:ext uri="{BB962C8B-B14F-4D97-AF65-F5344CB8AC3E}">
        <p14:creationId xmlns:p14="http://schemas.microsoft.com/office/powerpoint/2010/main" val="1433104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05431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oAutofit/>
          </a:bodyPr>
          <a:lstStyle/>
          <a:p>
            <a:endParaRPr lang="en-US"/>
          </a:p>
        </p:txBody>
      </p:sp>
      <p:sp>
        <p:nvSpPr>
          <p:cNvPr id="18" name="Picture Placeholder 17"/>
          <p:cNvSpPr>
            <a:spLocks noGrp="1"/>
          </p:cNvSpPr>
          <p:nvPr>
            <p:ph type="pic" sz="quarter" idx="11"/>
          </p:nvPr>
        </p:nvSpPr>
        <p:spPr>
          <a:xfrm>
            <a:off x="3048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oAutofit/>
          </a:bodyPr>
          <a:lstStyle/>
          <a:p>
            <a:endParaRPr lang="en-US"/>
          </a:p>
        </p:txBody>
      </p:sp>
      <p:sp>
        <p:nvSpPr>
          <p:cNvPr id="19" name="Picture Placeholder 18"/>
          <p:cNvSpPr>
            <a:spLocks noGrp="1"/>
          </p:cNvSpPr>
          <p:nvPr>
            <p:ph type="pic" sz="quarter" idx="12"/>
          </p:nvPr>
        </p:nvSpPr>
        <p:spPr>
          <a:xfrm>
            <a:off x="0" y="342900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oAutofit/>
          </a:bodyPr>
          <a:lstStyle/>
          <a:p>
            <a:endParaRPr lang="en-US"/>
          </a:p>
        </p:txBody>
      </p:sp>
      <p:sp>
        <p:nvSpPr>
          <p:cNvPr id="16" name="Picture Placeholder 15"/>
          <p:cNvSpPr>
            <a:spLocks noGrp="1"/>
          </p:cNvSpPr>
          <p:nvPr>
            <p:ph type="pic" sz="quarter" idx="13"/>
          </p:nvPr>
        </p:nvSpPr>
        <p:spPr>
          <a:xfrm>
            <a:off x="3048000" y="342900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4150845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2514599" y="555172"/>
            <a:ext cx="3037115" cy="3657600"/>
          </a:xfrm>
          <a:custGeom>
            <a:avLst/>
            <a:gdLst>
              <a:gd name="connsiteX0" fmla="*/ 0 w 3037115"/>
              <a:gd name="connsiteY0" fmla="*/ 0 h 3657600"/>
              <a:gd name="connsiteX1" fmla="*/ 3037115 w 3037115"/>
              <a:gd name="connsiteY1" fmla="*/ 0 h 3657600"/>
              <a:gd name="connsiteX2" fmla="*/ 3037115 w 3037115"/>
              <a:gd name="connsiteY2" fmla="*/ 3657600 h 3657600"/>
              <a:gd name="connsiteX3" fmla="*/ 0 w 3037115"/>
              <a:gd name="connsiteY3" fmla="*/ 3657600 h 3657600"/>
            </a:gdLst>
            <a:ahLst/>
            <a:cxnLst>
              <a:cxn ang="0">
                <a:pos x="connsiteX0" y="connsiteY0"/>
              </a:cxn>
              <a:cxn ang="0">
                <a:pos x="connsiteX1" y="connsiteY1"/>
              </a:cxn>
              <a:cxn ang="0">
                <a:pos x="connsiteX2" y="connsiteY2"/>
              </a:cxn>
              <a:cxn ang="0">
                <a:pos x="connsiteX3" y="connsiteY3"/>
              </a:cxn>
            </a:cxnLst>
            <a:rect l="l" t="t" r="r" b="b"/>
            <a:pathLst>
              <a:path w="3037115" h="3657600">
                <a:moveTo>
                  <a:pt x="0" y="0"/>
                </a:moveTo>
                <a:lnTo>
                  <a:pt x="3037115" y="0"/>
                </a:lnTo>
                <a:lnTo>
                  <a:pt x="3037115" y="3657600"/>
                </a:lnTo>
                <a:lnTo>
                  <a:pt x="0" y="3657600"/>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6640286" y="555172"/>
            <a:ext cx="3037115" cy="3657600"/>
          </a:xfrm>
          <a:custGeom>
            <a:avLst/>
            <a:gdLst>
              <a:gd name="connsiteX0" fmla="*/ 0 w 3037115"/>
              <a:gd name="connsiteY0" fmla="*/ 0 h 3657600"/>
              <a:gd name="connsiteX1" fmla="*/ 3037115 w 3037115"/>
              <a:gd name="connsiteY1" fmla="*/ 0 h 3657600"/>
              <a:gd name="connsiteX2" fmla="*/ 3037115 w 3037115"/>
              <a:gd name="connsiteY2" fmla="*/ 3657600 h 3657600"/>
              <a:gd name="connsiteX3" fmla="*/ 0 w 3037115"/>
              <a:gd name="connsiteY3" fmla="*/ 3657600 h 3657600"/>
            </a:gdLst>
            <a:ahLst/>
            <a:cxnLst>
              <a:cxn ang="0">
                <a:pos x="connsiteX0" y="connsiteY0"/>
              </a:cxn>
              <a:cxn ang="0">
                <a:pos x="connsiteX1" y="connsiteY1"/>
              </a:cxn>
              <a:cxn ang="0">
                <a:pos x="connsiteX2" y="connsiteY2"/>
              </a:cxn>
              <a:cxn ang="0">
                <a:pos x="connsiteX3" y="connsiteY3"/>
              </a:cxn>
            </a:cxnLst>
            <a:rect l="l" t="t" r="r" b="b"/>
            <a:pathLst>
              <a:path w="3037115" h="3657600">
                <a:moveTo>
                  <a:pt x="0" y="0"/>
                </a:moveTo>
                <a:lnTo>
                  <a:pt x="3037115" y="0"/>
                </a:lnTo>
                <a:lnTo>
                  <a:pt x="3037115" y="3657600"/>
                </a:lnTo>
                <a:lnTo>
                  <a:pt x="0" y="3657600"/>
                </a:lnTo>
                <a:close/>
              </a:path>
            </a:pathLst>
          </a:custGeom>
        </p:spPr>
        <p:txBody>
          <a:bodyPr wrap="square">
            <a:noAutofit/>
          </a:bodyPr>
          <a:lstStyle/>
          <a:p>
            <a:endParaRPr lang="en-US"/>
          </a:p>
        </p:txBody>
      </p:sp>
    </p:spTree>
    <p:extLst>
      <p:ext uri="{BB962C8B-B14F-4D97-AF65-F5344CB8AC3E}">
        <p14:creationId xmlns:p14="http://schemas.microsoft.com/office/powerpoint/2010/main" val="11817409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585857" y="551089"/>
            <a:ext cx="5116286" cy="5755822"/>
          </a:xfrm>
          <a:custGeom>
            <a:avLst/>
            <a:gdLst>
              <a:gd name="connsiteX0" fmla="*/ 0 w 5116286"/>
              <a:gd name="connsiteY0" fmla="*/ 0 h 5755822"/>
              <a:gd name="connsiteX1" fmla="*/ 5116286 w 5116286"/>
              <a:gd name="connsiteY1" fmla="*/ 0 h 5755822"/>
              <a:gd name="connsiteX2" fmla="*/ 5116286 w 5116286"/>
              <a:gd name="connsiteY2" fmla="*/ 5755822 h 5755822"/>
              <a:gd name="connsiteX3" fmla="*/ 0 w 5116286"/>
              <a:gd name="connsiteY3" fmla="*/ 5755822 h 5755822"/>
            </a:gdLst>
            <a:ahLst/>
            <a:cxnLst>
              <a:cxn ang="0">
                <a:pos x="connsiteX0" y="connsiteY0"/>
              </a:cxn>
              <a:cxn ang="0">
                <a:pos x="connsiteX1" y="connsiteY1"/>
              </a:cxn>
              <a:cxn ang="0">
                <a:pos x="connsiteX2" y="connsiteY2"/>
              </a:cxn>
              <a:cxn ang="0">
                <a:pos x="connsiteX3" y="connsiteY3"/>
              </a:cxn>
            </a:cxnLst>
            <a:rect l="l" t="t" r="r" b="b"/>
            <a:pathLst>
              <a:path w="5116286" h="5755822">
                <a:moveTo>
                  <a:pt x="0" y="0"/>
                </a:moveTo>
                <a:lnTo>
                  <a:pt x="5116286" y="0"/>
                </a:lnTo>
                <a:lnTo>
                  <a:pt x="5116286" y="5755822"/>
                </a:lnTo>
                <a:lnTo>
                  <a:pt x="0" y="5755822"/>
                </a:lnTo>
                <a:close/>
              </a:path>
            </a:pathLst>
          </a:custGeom>
        </p:spPr>
        <p:txBody>
          <a:bodyPr wrap="square">
            <a:noAutofit/>
          </a:bodyPr>
          <a:lstStyle/>
          <a:p>
            <a:endParaRPr lang="en-US"/>
          </a:p>
        </p:txBody>
      </p:sp>
    </p:spTree>
    <p:extLst>
      <p:ext uri="{BB962C8B-B14F-4D97-AF65-F5344CB8AC3E}">
        <p14:creationId xmlns:p14="http://schemas.microsoft.com/office/powerpoint/2010/main" val="4749481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612640" y="551089"/>
            <a:ext cx="7089503" cy="5755822"/>
          </a:xfrm>
          <a:custGeom>
            <a:avLst/>
            <a:gdLst>
              <a:gd name="connsiteX0" fmla="*/ 0 w 5116286"/>
              <a:gd name="connsiteY0" fmla="*/ 0 h 5755822"/>
              <a:gd name="connsiteX1" fmla="*/ 5116286 w 5116286"/>
              <a:gd name="connsiteY1" fmla="*/ 0 h 5755822"/>
              <a:gd name="connsiteX2" fmla="*/ 5116286 w 5116286"/>
              <a:gd name="connsiteY2" fmla="*/ 5755822 h 5755822"/>
              <a:gd name="connsiteX3" fmla="*/ 0 w 5116286"/>
              <a:gd name="connsiteY3" fmla="*/ 5755822 h 5755822"/>
            </a:gdLst>
            <a:ahLst/>
            <a:cxnLst>
              <a:cxn ang="0">
                <a:pos x="connsiteX0" y="connsiteY0"/>
              </a:cxn>
              <a:cxn ang="0">
                <a:pos x="connsiteX1" y="connsiteY1"/>
              </a:cxn>
              <a:cxn ang="0">
                <a:pos x="connsiteX2" y="connsiteY2"/>
              </a:cxn>
              <a:cxn ang="0">
                <a:pos x="connsiteX3" y="connsiteY3"/>
              </a:cxn>
            </a:cxnLst>
            <a:rect l="l" t="t" r="r" b="b"/>
            <a:pathLst>
              <a:path w="5116286" h="5755822">
                <a:moveTo>
                  <a:pt x="0" y="0"/>
                </a:moveTo>
                <a:lnTo>
                  <a:pt x="5116286" y="0"/>
                </a:lnTo>
                <a:lnTo>
                  <a:pt x="5116286" y="5755822"/>
                </a:lnTo>
                <a:lnTo>
                  <a:pt x="0" y="5755822"/>
                </a:lnTo>
                <a:close/>
              </a:path>
            </a:pathLst>
          </a:custGeom>
        </p:spPr>
        <p:txBody>
          <a:bodyPr wrap="square">
            <a:noAutofit/>
          </a:bodyPr>
          <a:lstStyle/>
          <a:p>
            <a:endParaRPr lang="en-US"/>
          </a:p>
        </p:txBody>
      </p:sp>
    </p:spTree>
    <p:extLst>
      <p:ext uri="{BB962C8B-B14F-4D97-AF65-F5344CB8AC3E}">
        <p14:creationId xmlns:p14="http://schemas.microsoft.com/office/powerpoint/2010/main" val="1758642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15"/>
          <p:cNvSpPr>
            <a:spLocks noGrp="1"/>
          </p:cNvSpPr>
          <p:nvPr>
            <p:ph type="pic" sz="quarter" idx="10"/>
          </p:nvPr>
        </p:nvSpPr>
        <p:spPr>
          <a:xfrm>
            <a:off x="3680790"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7" name="Picture Placeholder 16"/>
          <p:cNvSpPr>
            <a:spLocks noGrp="1"/>
          </p:cNvSpPr>
          <p:nvPr>
            <p:ph type="pic" sz="quarter" idx="11"/>
          </p:nvPr>
        </p:nvSpPr>
        <p:spPr>
          <a:xfrm>
            <a:off x="6238461"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8" name="Picture Placeholder 17"/>
          <p:cNvSpPr>
            <a:spLocks noGrp="1"/>
          </p:cNvSpPr>
          <p:nvPr>
            <p:ph type="pic" sz="quarter" idx="12"/>
          </p:nvPr>
        </p:nvSpPr>
        <p:spPr>
          <a:xfrm>
            <a:off x="3680790"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9" name="Picture Placeholder 18"/>
          <p:cNvSpPr>
            <a:spLocks noGrp="1"/>
          </p:cNvSpPr>
          <p:nvPr>
            <p:ph type="pic" sz="quarter" idx="13"/>
          </p:nvPr>
        </p:nvSpPr>
        <p:spPr>
          <a:xfrm>
            <a:off x="6238461"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Tree>
    <p:extLst>
      <p:ext uri="{BB962C8B-B14F-4D97-AF65-F5344CB8AC3E}">
        <p14:creationId xmlns:p14="http://schemas.microsoft.com/office/powerpoint/2010/main" val="3461305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489309" y="1144424"/>
            <a:ext cx="5274130" cy="5274131"/>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p:spPr>
        <p:txBody>
          <a:bodyPr wrap="square">
            <a:noAutofit/>
          </a:bodyPr>
          <a:lstStyle/>
          <a:p>
            <a:endParaRPr lang="en-US"/>
          </a:p>
        </p:txBody>
      </p:sp>
      <p:sp>
        <p:nvSpPr>
          <p:cNvPr id="16" name="Picture Placeholder 15"/>
          <p:cNvSpPr>
            <a:spLocks noGrp="1"/>
          </p:cNvSpPr>
          <p:nvPr>
            <p:ph type="pic" sz="quarter" idx="11"/>
          </p:nvPr>
        </p:nvSpPr>
        <p:spPr>
          <a:xfrm>
            <a:off x="3412734" y="4220999"/>
            <a:ext cx="5274130" cy="5274130"/>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9565885" y="-1932152"/>
            <a:ext cx="5274129" cy="5274131"/>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p:spPr>
        <p:txBody>
          <a:bodyPr wrap="square">
            <a:noAutofit/>
          </a:bodyPr>
          <a:lstStyle/>
          <a:p>
            <a:endParaRPr lang="en-US"/>
          </a:p>
        </p:txBody>
      </p:sp>
      <p:sp>
        <p:nvSpPr>
          <p:cNvPr id="15" name="Picture Placeholder 14"/>
          <p:cNvSpPr>
            <a:spLocks noGrp="1"/>
          </p:cNvSpPr>
          <p:nvPr>
            <p:ph type="pic" sz="quarter" idx="13"/>
          </p:nvPr>
        </p:nvSpPr>
        <p:spPr>
          <a:xfrm>
            <a:off x="9565886" y="4221000"/>
            <a:ext cx="5274129" cy="5274130"/>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p:spPr>
        <p:txBody>
          <a:bodyPr wrap="square">
            <a:noAutofit/>
          </a:bodyPr>
          <a:lstStyle/>
          <a:p>
            <a:endParaRPr lang="en-US"/>
          </a:p>
        </p:txBody>
      </p:sp>
    </p:spTree>
    <p:extLst>
      <p:ext uri="{BB962C8B-B14F-4D97-AF65-F5344CB8AC3E}">
        <p14:creationId xmlns:p14="http://schemas.microsoft.com/office/powerpoint/2010/main" val="14591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 y="0"/>
            <a:ext cx="6662057" cy="4103914"/>
          </a:xfrm>
          <a:custGeom>
            <a:avLst/>
            <a:gdLst>
              <a:gd name="connsiteX0" fmla="*/ 0 w 6662057"/>
              <a:gd name="connsiteY0" fmla="*/ 0 h 4103914"/>
              <a:gd name="connsiteX1" fmla="*/ 6662057 w 6662057"/>
              <a:gd name="connsiteY1" fmla="*/ 0 h 4103914"/>
              <a:gd name="connsiteX2" fmla="*/ 6662057 w 6662057"/>
              <a:gd name="connsiteY2" fmla="*/ 4103914 h 4103914"/>
              <a:gd name="connsiteX3" fmla="*/ 0 w 6662057"/>
              <a:gd name="connsiteY3" fmla="*/ 4103914 h 4103914"/>
            </a:gdLst>
            <a:ahLst/>
            <a:cxnLst>
              <a:cxn ang="0">
                <a:pos x="connsiteX0" y="connsiteY0"/>
              </a:cxn>
              <a:cxn ang="0">
                <a:pos x="connsiteX1" y="connsiteY1"/>
              </a:cxn>
              <a:cxn ang="0">
                <a:pos x="connsiteX2" y="connsiteY2"/>
              </a:cxn>
              <a:cxn ang="0">
                <a:pos x="connsiteX3" y="connsiteY3"/>
              </a:cxn>
            </a:cxnLst>
            <a:rect l="l" t="t" r="r" b="b"/>
            <a:pathLst>
              <a:path w="6662057" h="4103914">
                <a:moveTo>
                  <a:pt x="0" y="0"/>
                </a:moveTo>
                <a:lnTo>
                  <a:pt x="6662057" y="0"/>
                </a:lnTo>
                <a:lnTo>
                  <a:pt x="6662057" y="4103914"/>
                </a:lnTo>
                <a:lnTo>
                  <a:pt x="0" y="4103914"/>
                </a:lnTo>
                <a:close/>
              </a:path>
            </a:pathLst>
          </a:custGeom>
        </p:spPr>
        <p:txBody>
          <a:bodyPr wrap="square">
            <a:noAutofit/>
          </a:bodyPr>
          <a:lstStyle/>
          <a:p>
            <a:endParaRPr lang="en-US"/>
          </a:p>
        </p:txBody>
      </p:sp>
      <p:sp>
        <p:nvSpPr>
          <p:cNvPr id="12" name="Picture Placeholder 11"/>
          <p:cNvSpPr>
            <a:spLocks noGrp="1"/>
          </p:cNvSpPr>
          <p:nvPr>
            <p:ph type="pic" sz="quarter" idx="11"/>
          </p:nvPr>
        </p:nvSpPr>
        <p:spPr>
          <a:xfrm>
            <a:off x="7020403" y="358346"/>
            <a:ext cx="4813251" cy="2929140"/>
          </a:xfrm>
          <a:custGeom>
            <a:avLst/>
            <a:gdLst>
              <a:gd name="connsiteX0" fmla="*/ 0 w 4813251"/>
              <a:gd name="connsiteY0" fmla="*/ 0 h 2929140"/>
              <a:gd name="connsiteX1" fmla="*/ 4813251 w 4813251"/>
              <a:gd name="connsiteY1" fmla="*/ 0 h 2929140"/>
              <a:gd name="connsiteX2" fmla="*/ 4813251 w 4813251"/>
              <a:gd name="connsiteY2" fmla="*/ 2929140 h 2929140"/>
              <a:gd name="connsiteX3" fmla="*/ 0 w 4813251"/>
              <a:gd name="connsiteY3" fmla="*/ 2929140 h 2929140"/>
            </a:gdLst>
            <a:ahLst/>
            <a:cxnLst>
              <a:cxn ang="0">
                <a:pos x="connsiteX0" y="connsiteY0"/>
              </a:cxn>
              <a:cxn ang="0">
                <a:pos x="connsiteX1" y="connsiteY1"/>
              </a:cxn>
              <a:cxn ang="0">
                <a:pos x="connsiteX2" y="connsiteY2"/>
              </a:cxn>
              <a:cxn ang="0">
                <a:pos x="connsiteX3" y="connsiteY3"/>
              </a:cxn>
            </a:cxnLst>
            <a:rect l="l" t="t" r="r" b="b"/>
            <a:pathLst>
              <a:path w="4813251" h="2929140">
                <a:moveTo>
                  <a:pt x="0" y="0"/>
                </a:moveTo>
                <a:lnTo>
                  <a:pt x="4813251" y="0"/>
                </a:lnTo>
                <a:lnTo>
                  <a:pt x="4813251" y="2929140"/>
                </a:lnTo>
                <a:lnTo>
                  <a:pt x="0" y="2929140"/>
                </a:lnTo>
                <a:close/>
              </a:path>
            </a:pathLst>
          </a:custGeom>
        </p:spPr>
        <p:txBody>
          <a:bodyPr wrap="square">
            <a:noAutofit/>
          </a:bodyPr>
          <a:lstStyle/>
          <a:p>
            <a:endParaRPr lang="en-US"/>
          </a:p>
        </p:txBody>
      </p:sp>
    </p:spTree>
    <p:extLst>
      <p:ext uri="{BB962C8B-B14F-4D97-AF65-F5344CB8AC3E}">
        <p14:creationId xmlns:p14="http://schemas.microsoft.com/office/powerpoint/2010/main" val="18465565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680858" y="1915886"/>
            <a:ext cx="7511142" cy="4147457"/>
          </a:xfrm>
          <a:custGeom>
            <a:avLst/>
            <a:gdLst>
              <a:gd name="connsiteX0" fmla="*/ 0 w 7511142"/>
              <a:gd name="connsiteY0" fmla="*/ 0 h 4147457"/>
              <a:gd name="connsiteX1" fmla="*/ 7511142 w 7511142"/>
              <a:gd name="connsiteY1" fmla="*/ 0 h 4147457"/>
              <a:gd name="connsiteX2" fmla="*/ 7511142 w 7511142"/>
              <a:gd name="connsiteY2" fmla="*/ 4147457 h 4147457"/>
              <a:gd name="connsiteX3" fmla="*/ 0 w 7511142"/>
              <a:gd name="connsiteY3" fmla="*/ 4147457 h 4147457"/>
            </a:gdLst>
            <a:ahLst/>
            <a:cxnLst>
              <a:cxn ang="0">
                <a:pos x="connsiteX0" y="connsiteY0"/>
              </a:cxn>
              <a:cxn ang="0">
                <a:pos x="connsiteX1" y="connsiteY1"/>
              </a:cxn>
              <a:cxn ang="0">
                <a:pos x="connsiteX2" y="connsiteY2"/>
              </a:cxn>
              <a:cxn ang="0">
                <a:pos x="connsiteX3" y="connsiteY3"/>
              </a:cxn>
            </a:cxnLst>
            <a:rect l="l" t="t" r="r" b="b"/>
            <a:pathLst>
              <a:path w="7511142" h="4147457">
                <a:moveTo>
                  <a:pt x="0" y="0"/>
                </a:moveTo>
                <a:lnTo>
                  <a:pt x="7511142" y="0"/>
                </a:lnTo>
                <a:lnTo>
                  <a:pt x="7511142" y="4147457"/>
                </a:lnTo>
                <a:lnTo>
                  <a:pt x="0" y="4147457"/>
                </a:lnTo>
                <a:close/>
              </a:path>
            </a:pathLst>
          </a:custGeom>
        </p:spPr>
        <p:txBody>
          <a:bodyPr wrap="square">
            <a:noAutofit/>
          </a:bodyPr>
          <a:lstStyle/>
          <a:p>
            <a:endParaRPr lang="en-US"/>
          </a:p>
        </p:txBody>
      </p:sp>
    </p:spTree>
    <p:extLst>
      <p:ext uri="{BB962C8B-B14F-4D97-AF65-F5344CB8AC3E}">
        <p14:creationId xmlns:p14="http://schemas.microsoft.com/office/powerpoint/2010/main" val="2116241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243944" y="0"/>
            <a:ext cx="8948056" cy="3298372"/>
          </a:xfrm>
          <a:custGeom>
            <a:avLst/>
            <a:gdLst>
              <a:gd name="connsiteX0" fmla="*/ 0 w 8948056"/>
              <a:gd name="connsiteY0" fmla="*/ 0 h 3298372"/>
              <a:gd name="connsiteX1" fmla="*/ 8948056 w 8948056"/>
              <a:gd name="connsiteY1" fmla="*/ 0 h 3298372"/>
              <a:gd name="connsiteX2" fmla="*/ 8948056 w 8948056"/>
              <a:gd name="connsiteY2" fmla="*/ 3298372 h 3298372"/>
              <a:gd name="connsiteX3" fmla="*/ 0 w 8948056"/>
              <a:gd name="connsiteY3" fmla="*/ 3298372 h 3298372"/>
            </a:gdLst>
            <a:ahLst/>
            <a:cxnLst>
              <a:cxn ang="0">
                <a:pos x="connsiteX0" y="connsiteY0"/>
              </a:cxn>
              <a:cxn ang="0">
                <a:pos x="connsiteX1" y="connsiteY1"/>
              </a:cxn>
              <a:cxn ang="0">
                <a:pos x="connsiteX2" y="connsiteY2"/>
              </a:cxn>
              <a:cxn ang="0">
                <a:pos x="connsiteX3" y="connsiteY3"/>
              </a:cxn>
            </a:cxnLst>
            <a:rect l="l" t="t" r="r" b="b"/>
            <a:pathLst>
              <a:path w="8948056" h="3298372">
                <a:moveTo>
                  <a:pt x="0" y="0"/>
                </a:moveTo>
                <a:lnTo>
                  <a:pt x="8948056" y="0"/>
                </a:lnTo>
                <a:lnTo>
                  <a:pt x="8948056" y="3298372"/>
                </a:lnTo>
                <a:lnTo>
                  <a:pt x="0" y="3298372"/>
                </a:lnTo>
                <a:close/>
              </a:path>
            </a:pathLst>
          </a:custGeom>
        </p:spPr>
        <p:txBody>
          <a:bodyPr wrap="square">
            <a:noAutofit/>
          </a:bodyPr>
          <a:lstStyle/>
          <a:p>
            <a:endParaRPr lang="en-US"/>
          </a:p>
        </p:txBody>
      </p:sp>
    </p:spTree>
    <p:extLst>
      <p:ext uri="{BB962C8B-B14F-4D97-AF65-F5344CB8AC3E}">
        <p14:creationId xmlns:p14="http://schemas.microsoft.com/office/powerpoint/2010/main" val="3003060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61121" y="1528356"/>
            <a:ext cx="5741820" cy="3627121"/>
          </a:xfrm>
          <a:custGeom>
            <a:avLst/>
            <a:gdLst>
              <a:gd name="connsiteX0" fmla="*/ 0 w 5741820"/>
              <a:gd name="connsiteY0" fmla="*/ 0 h 3627121"/>
              <a:gd name="connsiteX1" fmla="*/ 5741820 w 5741820"/>
              <a:gd name="connsiteY1" fmla="*/ 0 h 3627121"/>
              <a:gd name="connsiteX2" fmla="*/ 5741820 w 5741820"/>
              <a:gd name="connsiteY2" fmla="*/ 3627121 h 3627121"/>
              <a:gd name="connsiteX3" fmla="*/ 0 w 5741820"/>
              <a:gd name="connsiteY3" fmla="*/ 3627121 h 3627121"/>
            </a:gdLst>
            <a:ahLst/>
            <a:cxnLst>
              <a:cxn ang="0">
                <a:pos x="connsiteX0" y="connsiteY0"/>
              </a:cxn>
              <a:cxn ang="0">
                <a:pos x="connsiteX1" y="connsiteY1"/>
              </a:cxn>
              <a:cxn ang="0">
                <a:pos x="connsiteX2" y="connsiteY2"/>
              </a:cxn>
              <a:cxn ang="0">
                <a:pos x="connsiteX3" y="connsiteY3"/>
              </a:cxn>
            </a:cxnLst>
            <a:rect l="l" t="t" r="r" b="b"/>
            <a:pathLst>
              <a:path w="5741820" h="3627121">
                <a:moveTo>
                  <a:pt x="0" y="0"/>
                </a:moveTo>
                <a:lnTo>
                  <a:pt x="5741820" y="0"/>
                </a:lnTo>
                <a:lnTo>
                  <a:pt x="5741820" y="3627121"/>
                </a:lnTo>
                <a:lnTo>
                  <a:pt x="0" y="3627121"/>
                </a:lnTo>
                <a:close/>
              </a:path>
            </a:pathLst>
          </a:custGeom>
        </p:spPr>
        <p:txBody>
          <a:bodyPr wrap="square">
            <a:noAutofit/>
          </a:bodyPr>
          <a:lstStyle/>
          <a:p>
            <a:endParaRPr lang="en-US"/>
          </a:p>
        </p:txBody>
      </p:sp>
    </p:spTree>
    <p:extLst>
      <p:ext uri="{BB962C8B-B14F-4D97-AF65-F5344CB8AC3E}">
        <p14:creationId xmlns:p14="http://schemas.microsoft.com/office/powerpoint/2010/main" val="177908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706948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514133" y="-1019312"/>
            <a:ext cx="4291243" cy="5924310"/>
          </a:xfrm>
          <a:custGeom>
            <a:avLst/>
            <a:gdLst>
              <a:gd name="connsiteX0" fmla="*/ 9022 w 4291243"/>
              <a:gd name="connsiteY0" fmla="*/ 0 h 5924310"/>
              <a:gd name="connsiteX1" fmla="*/ 4285227 w 4291243"/>
              <a:gd name="connsiteY1" fmla="*/ 0 h 5924310"/>
              <a:gd name="connsiteX2" fmla="*/ 4291243 w 4291243"/>
              <a:gd name="connsiteY2" fmla="*/ 6616 h 5924310"/>
              <a:gd name="connsiteX3" fmla="*/ 4288235 w 4291243"/>
              <a:gd name="connsiteY3" fmla="*/ 5917694 h 5924310"/>
              <a:gd name="connsiteX4" fmla="*/ 4282220 w 4291243"/>
              <a:gd name="connsiteY4" fmla="*/ 5924310 h 5924310"/>
              <a:gd name="connsiteX5" fmla="*/ 6015 w 4291243"/>
              <a:gd name="connsiteY5" fmla="*/ 5924310 h 5924310"/>
              <a:gd name="connsiteX6" fmla="*/ 0 w 4291243"/>
              <a:gd name="connsiteY6" fmla="*/ 5917694 h 5924310"/>
              <a:gd name="connsiteX7" fmla="*/ 3007 w 4291243"/>
              <a:gd name="connsiteY7" fmla="*/ 6616 h 5924310"/>
              <a:gd name="connsiteX8" fmla="*/ 9022 w 4291243"/>
              <a:gd name="connsiteY8" fmla="*/ 0 h 592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1243" h="5924310">
                <a:moveTo>
                  <a:pt x="9022" y="0"/>
                </a:moveTo>
                <a:cubicBezTo>
                  <a:pt x="4285227" y="0"/>
                  <a:pt x="4285227" y="0"/>
                  <a:pt x="4285227" y="0"/>
                </a:cubicBezTo>
                <a:cubicBezTo>
                  <a:pt x="4288235" y="0"/>
                  <a:pt x="4291243" y="3308"/>
                  <a:pt x="4291243" y="6616"/>
                </a:cubicBezTo>
                <a:lnTo>
                  <a:pt x="4288235" y="5917694"/>
                </a:lnTo>
                <a:cubicBezTo>
                  <a:pt x="4288235" y="5921002"/>
                  <a:pt x="4285227" y="5924310"/>
                  <a:pt x="4282220" y="5924310"/>
                </a:cubicBezTo>
                <a:cubicBezTo>
                  <a:pt x="6015" y="5924310"/>
                  <a:pt x="6015" y="5924310"/>
                  <a:pt x="6015" y="5924310"/>
                </a:cubicBezTo>
                <a:cubicBezTo>
                  <a:pt x="3007" y="5924310"/>
                  <a:pt x="0" y="5921002"/>
                  <a:pt x="0" y="5917694"/>
                </a:cubicBezTo>
                <a:cubicBezTo>
                  <a:pt x="3007" y="6616"/>
                  <a:pt x="3007" y="6616"/>
                  <a:pt x="3007" y="6616"/>
                </a:cubicBezTo>
                <a:cubicBezTo>
                  <a:pt x="3007" y="3308"/>
                  <a:pt x="6015" y="0"/>
                  <a:pt x="9022"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271043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45884" y="2212489"/>
            <a:ext cx="3109057" cy="5451108"/>
          </a:xfrm>
          <a:custGeom>
            <a:avLst/>
            <a:gdLst>
              <a:gd name="connsiteX0" fmla="*/ 0 w 3109057"/>
              <a:gd name="connsiteY0" fmla="*/ 0 h 5451108"/>
              <a:gd name="connsiteX1" fmla="*/ 3109057 w 3109057"/>
              <a:gd name="connsiteY1" fmla="*/ 0 h 5451108"/>
              <a:gd name="connsiteX2" fmla="*/ 3109057 w 3109057"/>
              <a:gd name="connsiteY2" fmla="*/ 5451108 h 5451108"/>
              <a:gd name="connsiteX3" fmla="*/ 0 w 3109057"/>
              <a:gd name="connsiteY3" fmla="*/ 5451108 h 5451108"/>
            </a:gdLst>
            <a:ahLst/>
            <a:cxnLst>
              <a:cxn ang="0">
                <a:pos x="connsiteX0" y="connsiteY0"/>
              </a:cxn>
              <a:cxn ang="0">
                <a:pos x="connsiteX1" y="connsiteY1"/>
              </a:cxn>
              <a:cxn ang="0">
                <a:pos x="connsiteX2" y="connsiteY2"/>
              </a:cxn>
              <a:cxn ang="0">
                <a:pos x="connsiteX3" y="connsiteY3"/>
              </a:cxn>
            </a:cxnLst>
            <a:rect l="l" t="t" r="r" b="b"/>
            <a:pathLst>
              <a:path w="3109057" h="5451108">
                <a:moveTo>
                  <a:pt x="0" y="0"/>
                </a:moveTo>
                <a:lnTo>
                  <a:pt x="3109057" y="0"/>
                </a:lnTo>
                <a:lnTo>
                  <a:pt x="3109057" y="5451108"/>
                </a:lnTo>
                <a:lnTo>
                  <a:pt x="0" y="5451108"/>
                </a:lnTo>
                <a:close/>
              </a:path>
            </a:pathLst>
          </a:custGeom>
        </p:spPr>
        <p:txBody>
          <a:bodyPr wrap="square">
            <a:noAutofit/>
          </a:bodyPr>
          <a:lstStyle/>
          <a:p>
            <a:endParaRPr lang="en-US"/>
          </a:p>
        </p:txBody>
      </p:sp>
    </p:spTree>
    <p:extLst>
      <p:ext uri="{BB962C8B-B14F-4D97-AF65-F5344CB8AC3E}">
        <p14:creationId xmlns:p14="http://schemas.microsoft.com/office/powerpoint/2010/main" val="18548577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081696" y="2295220"/>
            <a:ext cx="1931297" cy="2258365"/>
          </a:xfrm>
          <a:custGeom>
            <a:avLst/>
            <a:gdLst>
              <a:gd name="connsiteX0" fmla="*/ 280782 w 1931297"/>
              <a:gd name="connsiteY0" fmla="*/ 0 h 2258365"/>
              <a:gd name="connsiteX1" fmla="*/ 1641418 w 1931297"/>
              <a:gd name="connsiteY1" fmla="*/ 0 h 2258365"/>
              <a:gd name="connsiteX2" fmla="*/ 1931297 w 1931297"/>
              <a:gd name="connsiteY2" fmla="*/ 261783 h 2258365"/>
              <a:gd name="connsiteX3" fmla="*/ 1931297 w 1931297"/>
              <a:gd name="connsiteY3" fmla="*/ 1991518 h 2258365"/>
              <a:gd name="connsiteX4" fmla="*/ 1655433 w 1931297"/>
              <a:gd name="connsiteY4" fmla="*/ 2257972 h 2258365"/>
              <a:gd name="connsiteX5" fmla="*/ 266521 w 1931297"/>
              <a:gd name="connsiteY5" fmla="*/ 2257972 h 2258365"/>
              <a:gd name="connsiteX6" fmla="*/ 0 w 1931297"/>
              <a:gd name="connsiteY6" fmla="*/ 1977507 h 2258365"/>
              <a:gd name="connsiteX7" fmla="*/ 0 w 1931297"/>
              <a:gd name="connsiteY7" fmla="*/ 313402 h 2258365"/>
              <a:gd name="connsiteX8" fmla="*/ 280782 w 1931297"/>
              <a:gd name="connsiteY8" fmla="*/ 0 h 225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297" h="2258365">
                <a:moveTo>
                  <a:pt x="280782" y="0"/>
                </a:moveTo>
                <a:cubicBezTo>
                  <a:pt x="1641418" y="0"/>
                  <a:pt x="1641418" y="0"/>
                  <a:pt x="1641418" y="0"/>
                </a:cubicBezTo>
                <a:cubicBezTo>
                  <a:pt x="1861225" y="0"/>
                  <a:pt x="1931297" y="163706"/>
                  <a:pt x="1931297" y="261783"/>
                </a:cubicBezTo>
                <a:cubicBezTo>
                  <a:pt x="1931297" y="1991518"/>
                  <a:pt x="1931297" y="1991518"/>
                  <a:pt x="1931297" y="1991518"/>
                </a:cubicBezTo>
                <a:cubicBezTo>
                  <a:pt x="1931297" y="2183247"/>
                  <a:pt x="1805167" y="2257972"/>
                  <a:pt x="1655433" y="2257972"/>
                </a:cubicBezTo>
                <a:cubicBezTo>
                  <a:pt x="266521" y="2257972"/>
                  <a:pt x="266521" y="2257972"/>
                  <a:pt x="266521" y="2257972"/>
                </a:cubicBezTo>
                <a:cubicBezTo>
                  <a:pt x="103019" y="2267312"/>
                  <a:pt x="0" y="2108522"/>
                  <a:pt x="0" y="1977507"/>
                </a:cubicBezTo>
                <a:cubicBezTo>
                  <a:pt x="0" y="1561358"/>
                  <a:pt x="0" y="313402"/>
                  <a:pt x="0" y="313402"/>
                </a:cubicBezTo>
                <a:cubicBezTo>
                  <a:pt x="0" y="168377"/>
                  <a:pt x="89004" y="0"/>
                  <a:pt x="280782"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942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048878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94658" y="794658"/>
            <a:ext cx="10602685" cy="5268685"/>
          </a:xfrm>
          <a:custGeom>
            <a:avLst/>
            <a:gdLst>
              <a:gd name="connsiteX0" fmla="*/ 0 w 10602685"/>
              <a:gd name="connsiteY0" fmla="*/ 0 h 5268685"/>
              <a:gd name="connsiteX1" fmla="*/ 10602685 w 10602685"/>
              <a:gd name="connsiteY1" fmla="*/ 0 h 5268685"/>
              <a:gd name="connsiteX2" fmla="*/ 10602685 w 10602685"/>
              <a:gd name="connsiteY2" fmla="*/ 5268685 h 5268685"/>
              <a:gd name="connsiteX3" fmla="*/ 0 w 10602685"/>
              <a:gd name="connsiteY3" fmla="*/ 5268685 h 5268685"/>
            </a:gdLst>
            <a:ahLst/>
            <a:cxnLst>
              <a:cxn ang="0">
                <a:pos x="connsiteX0" y="connsiteY0"/>
              </a:cxn>
              <a:cxn ang="0">
                <a:pos x="connsiteX1" y="connsiteY1"/>
              </a:cxn>
              <a:cxn ang="0">
                <a:pos x="connsiteX2" y="connsiteY2"/>
              </a:cxn>
              <a:cxn ang="0">
                <a:pos x="connsiteX3" y="connsiteY3"/>
              </a:cxn>
            </a:cxnLst>
            <a:rect l="l" t="t" r="r" b="b"/>
            <a:pathLst>
              <a:path w="10602685" h="5268685">
                <a:moveTo>
                  <a:pt x="0" y="0"/>
                </a:moveTo>
                <a:lnTo>
                  <a:pt x="10602685" y="0"/>
                </a:lnTo>
                <a:lnTo>
                  <a:pt x="10602685" y="5268685"/>
                </a:lnTo>
                <a:lnTo>
                  <a:pt x="0" y="5268685"/>
                </a:lnTo>
                <a:close/>
              </a:path>
            </a:pathLst>
          </a:custGeom>
        </p:spPr>
        <p:txBody>
          <a:bodyPr wrap="square">
            <a:noAutofit/>
          </a:bodyPr>
          <a:lstStyle/>
          <a:p>
            <a:endParaRPr lang="en-US"/>
          </a:p>
        </p:txBody>
      </p:sp>
    </p:spTree>
    <p:extLst>
      <p:ext uri="{BB962C8B-B14F-4D97-AF65-F5344CB8AC3E}">
        <p14:creationId xmlns:p14="http://schemas.microsoft.com/office/powerpoint/2010/main" val="935452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609600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15" name="Picture Placeholder 14"/>
          <p:cNvSpPr>
            <a:spLocks noGrp="1"/>
          </p:cNvSpPr>
          <p:nvPr>
            <p:ph type="pic" sz="quarter" idx="13"/>
          </p:nvPr>
        </p:nvSpPr>
        <p:spPr>
          <a:xfrm>
            <a:off x="609600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795361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609600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83862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846879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6096000" y="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7" name="Picture Placeholder 6"/>
          <p:cNvSpPr>
            <a:spLocks noGrp="1"/>
          </p:cNvSpPr>
          <p:nvPr>
            <p:ph type="pic" sz="quarter" idx="13"/>
          </p:nvPr>
        </p:nvSpPr>
        <p:spPr>
          <a:xfrm>
            <a:off x="609600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23899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lumMod val="65000"/>
                    <a:lumOff val="35000"/>
                  </a:schemeClr>
                </a:solidFill>
                <a:latin typeface="Roboto Thin" charset="0"/>
                <a:ea typeface="Roboto Thin" charset="0"/>
                <a:cs typeface="Roboto Thin" charset="0"/>
              </a:defRPr>
            </a:lvl1pPr>
          </a:lstStyle>
          <a:p>
            <a:fld id="{1D04B088-393E-434A-BA8E-C930C681F838}" type="datetimeFigureOut">
              <a:rPr lang="en-US" smtClean="0"/>
              <a:pPr/>
              <a:t>7/12/2017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00" b="0" i="0">
                <a:solidFill>
                  <a:schemeClr val="tx1">
                    <a:lumMod val="65000"/>
                    <a:lumOff val="3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lumMod val="65000"/>
                    <a:lumOff val="35000"/>
                  </a:schemeClr>
                </a:solidFill>
                <a:latin typeface="Roboto Thin" charset="0"/>
                <a:ea typeface="Roboto Thin" charset="0"/>
                <a:cs typeface="Roboto Thin" charset="0"/>
              </a:defRPr>
            </a:lvl1pPr>
          </a:lstStyle>
          <a:p>
            <a:fld id="{F3BDBCB1-AAE6-2947-A82E-4EA4E39F932F}" type="slidenum">
              <a:rPr lang="en-US" smtClean="0"/>
              <a:pPr/>
              <a:t>‹N°›</a:t>
            </a:fld>
            <a:endParaRPr lang="en-US"/>
          </a:p>
        </p:txBody>
      </p:sp>
    </p:spTree>
    <p:extLst>
      <p:ext uri="{BB962C8B-B14F-4D97-AF65-F5344CB8AC3E}">
        <p14:creationId xmlns:p14="http://schemas.microsoft.com/office/powerpoint/2010/main" val="675179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71" r:id="rId4"/>
    <p:sldLayoutId id="2147483656" r:id="rId5"/>
    <p:sldLayoutId id="2147483662" r:id="rId6"/>
    <p:sldLayoutId id="2147483664" r:id="rId7"/>
    <p:sldLayoutId id="2147483666" r:id="rId8"/>
    <p:sldLayoutId id="2147483663" r:id="rId9"/>
    <p:sldLayoutId id="2147483665" r:id="rId10"/>
    <p:sldLayoutId id="2147483655" r:id="rId11"/>
    <p:sldLayoutId id="2147483651" r:id="rId12"/>
    <p:sldLayoutId id="2147483657" r:id="rId13"/>
    <p:sldLayoutId id="2147483675" r:id="rId14"/>
    <p:sldLayoutId id="2147483674" r:id="rId15"/>
    <p:sldLayoutId id="2147483652" r:id="rId16"/>
    <p:sldLayoutId id="2147483653" r:id="rId17"/>
    <p:sldLayoutId id="2147483654" r:id="rId18"/>
    <p:sldLayoutId id="2147483659" r:id="rId19"/>
    <p:sldLayoutId id="2147483673" r:id="rId20"/>
    <p:sldLayoutId id="2147483658" r:id="rId21"/>
    <p:sldLayoutId id="2147483660" r:id="rId22"/>
    <p:sldLayoutId id="2147483670" r:id="rId23"/>
    <p:sldLayoutId id="2147483672" r:id="rId24"/>
    <p:sldLayoutId id="2147483676" r:id="rId25"/>
    <p:sldLayoutId id="2147483667" r:id="rId26"/>
    <p:sldLayoutId id="2147483668" r:id="rId27"/>
    <p:sldLayoutId id="2147483669" r:id="rId28"/>
    <p:sldLayoutId id="2147483677" r:id="rId29"/>
    <p:sldLayoutId id="2147483678" r:id="rId30"/>
    <p:sldLayoutId id="2147483679" r:id="rId31"/>
    <p:sldLayoutId id="2147483680" r:id="rId32"/>
  </p:sldLayoutIdLst>
  <p:txStyles>
    <p:titleStyle>
      <a:lvl1pPr algn="l" defTabSz="914400" rtl="0" eaLnBrk="1" latinLnBrk="0" hangingPunct="1">
        <a:lnSpc>
          <a:spcPct val="90000"/>
        </a:lnSpc>
        <a:spcBef>
          <a:spcPct val="0"/>
        </a:spcBef>
        <a:buNone/>
        <a:defRPr sz="2400" b="0" i="0" kern="1200">
          <a:solidFill>
            <a:schemeClr val="tx1">
              <a:lumMod val="65000"/>
              <a:lumOff val="35000"/>
            </a:schemeClr>
          </a:solidFill>
          <a:latin typeface="Roboto Thin" charset="0"/>
          <a:ea typeface="Roboto Thin" charset="0"/>
          <a:cs typeface="Roboto Thin" charset="0"/>
        </a:defRPr>
      </a:lvl1pPr>
    </p:titleStyle>
    <p:bodyStyle>
      <a:lvl1pPr marL="0" indent="0" algn="l" defTabSz="914400" rtl="0" eaLnBrk="1" latinLnBrk="0" hangingPunct="1">
        <a:lnSpc>
          <a:spcPct val="90000"/>
        </a:lnSpc>
        <a:spcBef>
          <a:spcPts val="1000"/>
        </a:spcBef>
        <a:buFont typeface="Arial"/>
        <a:buNone/>
        <a:defRPr sz="1200" b="0" i="0" kern="1200">
          <a:solidFill>
            <a:schemeClr val="tx1">
              <a:lumMod val="65000"/>
              <a:lumOff val="35000"/>
            </a:schemeClr>
          </a:solidFill>
          <a:latin typeface="Roboto Thin" charset="0"/>
          <a:ea typeface="Roboto Thin" charset="0"/>
          <a:cs typeface="Roboto Thin" charset="0"/>
        </a:defRPr>
      </a:lvl1pPr>
      <a:lvl2pPr marL="685800" indent="-228600" algn="l" defTabSz="914400" rtl="0" eaLnBrk="1" latinLnBrk="0" hangingPunct="1">
        <a:lnSpc>
          <a:spcPct val="90000"/>
        </a:lnSpc>
        <a:spcBef>
          <a:spcPts val="500"/>
        </a:spcBef>
        <a:buFont typeface="Arial"/>
        <a:buChar char="•"/>
        <a:defRPr sz="800" b="0" i="0" kern="1200">
          <a:solidFill>
            <a:schemeClr val="tx1">
              <a:lumMod val="65000"/>
              <a:lumOff val="35000"/>
            </a:schemeClr>
          </a:solidFill>
          <a:latin typeface="Roboto Thin" charset="0"/>
          <a:ea typeface="Roboto Thin" charset="0"/>
          <a:cs typeface="Roboto Thin" charset="0"/>
        </a:defRPr>
      </a:lvl2pPr>
      <a:lvl3pPr marL="1143000" indent="-228600" algn="l" defTabSz="914400" rtl="0" eaLnBrk="1" latinLnBrk="0" hangingPunct="1">
        <a:lnSpc>
          <a:spcPct val="90000"/>
        </a:lnSpc>
        <a:spcBef>
          <a:spcPts val="500"/>
        </a:spcBef>
        <a:buFont typeface="Arial"/>
        <a:buChar char="•"/>
        <a:defRPr sz="800" b="0" i="0" kern="1200">
          <a:solidFill>
            <a:schemeClr val="tx1">
              <a:lumMod val="65000"/>
              <a:lumOff val="35000"/>
            </a:schemeClr>
          </a:solidFill>
          <a:latin typeface="Roboto Thin" charset="0"/>
          <a:ea typeface="Roboto Thin" charset="0"/>
          <a:cs typeface="Roboto Thin" charset="0"/>
        </a:defRPr>
      </a:lvl3pPr>
      <a:lvl4pPr marL="1600200" indent="-228600" algn="l" defTabSz="914400" rtl="0" eaLnBrk="1" latinLnBrk="0" hangingPunct="1">
        <a:lnSpc>
          <a:spcPct val="90000"/>
        </a:lnSpc>
        <a:spcBef>
          <a:spcPts val="500"/>
        </a:spcBef>
        <a:buFont typeface="Arial"/>
        <a:buChar char="•"/>
        <a:defRPr sz="800" b="0" i="0" kern="1200">
          <a:solidFill>
            <a:schemeClr val="tx1">
              <a:lumMod val="65000"/>
              <a:lumOff val="35000"/>
            </a:schemeClr>
          </a:solidFill>
          <a:latin typeface="Roboto Thin" charset="0"/>
          <a:ea typeface="Roboto Thin" charset="0"/>
          <a:cs typeface="Roboto Thin" charset="0"/>
        </a:defRPr>
      </a:lvl4pPr>
      <a:lvl5pPr marL="2057400" indent="-228600" algn="l" defTabSz="914400" rtl="0" eaLnBrk="1" latinLnBrk="0" hangingPunct="1">
        <a:lnSpc>
          <a:spcPct val="90000"/>
        </a:lnSpc>
        <a:spcBef>
          <a:spcPts val="500"/>
        </a:spcBef>
        <a:buFont typeface="Arial"/>
        <a:buChar char="•"/>
        <a:defRPr sz="800" b="0" i="0" kern="1200">
          <a:solidFill>
            <a:schemeClr val="tx1">
              <a:lumMod val="65000"/>
              <a:lumOff val="35000"/>
            </a:schemeClr>
          </a:solidFill>
          <a:latin typeface="Roboto Thin" charset="0"/>
          <a:ea typeface="Roboto Thin" charset="0"/>
          <a:cs typeface="Roboto Thin"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png"/><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26" Type="http://schemas.openxmlformats.org/officeDocument/2006/relationships/image" Target="../media/image6.png"/><Relationship Id="rId3" Type="http://schemas.openxmlformats.org/officeDocument/2006/relationships/diagramLayout" Target="../diagrams/layout3.xml"/><Relationship Id="rId21" Type="http://schemas.openxmlformats.org/officeDocument/2006/relationships/image" Target="../media/image43.jpeg"/><Relationship Id="rId7" Type="http://schemas.openxmlformats.org/officeDocument/2006/relationships/image" Target="../media/image29.jpeg"/><Relationship Id="rId12" Type="http://schemas.openxmlformats.org/officeDocument/2006/relationships/image" Target="../media/image34.jpeg"/><Relationship Id="rId17" Type="http://schemas.openxmlformats.org/officeDocument/2006/relationships/image" Target="../media/image39.jpeg"/><Relationship Id="rId25" Type="http://schemas.openxmlformats.org/officeDocument/2006/relationships/image" Target="../media/image47.png"/><Relationship Id="rId2" Type="http://schemas.openxmlformats.org/officeDocument/2006/relationships/diagramData" Target="../diagrams/data3.xml"/><Relationship Id="rId16" Type="http://schemas.openxmlformats.org/officeDocument/2006/relationships/image" Target="../media/image38.jpeg"/><Relationship Id="rId20" Type="http://schemas.openxmlformats.org/officeDocument/2006/relationships/image" Target="../media/image42.jpeg"/><Relationship Id="rId29" Type="http://schemas.openxmlformats.org/officeDocument/2006/relationships/diagramQuickStyle" Target="../diagrams/quickStyle4.xml"/><Relationship Id="rId1" Type="http://schemas.openxmlformats.org/officeDocument/2006/relationships/slideLayout" Target="../slideLayouts/slideLayout11.xml"/><Relationship Id="rId6" Type="http://schemas.microsoft.com/office/2007/relationships/diagramDrawing" Target="../diagrams/drawing3.xml"/><Relationship Id="rId11" Type="http://schemas.openxmlformats.org/officeDocument/2006/relationships/image" Target="../media/image33.jpeg"/><Relationship Id="rId24" Type="http://schemas.openxmlformats.org/officeDocument/2006/relationships/image" Target="../media/image46.png"/><Relationship Id="rId5" Type="http://schemas.openxmlformats.org/officeDocument/2006/relationships/diagramColors" Target="../diagrams/colors3.xml"/><Relationship Id="rId15" Type="http://schemas.openxmlformats.org/officeDocument/2006/relationships/image" Target="../media/image37.jpeg"/><Relationship Id="rId23" Type="http://schemas.openxmlformats.org/officeDocument/2006/relationships/image" Target="../media/image45.png"/><Relationship Id="rId28" Type="http://schemas.openxmlformats.org/officeDocument/2006/relationships/diagramLayout" Target="../diagrams/layout4.xml"/><Relationship Id="rId10" Type="http://schemas.openxmlformats.org/officeDocument/2006/relationships/image" Target="../media/image32.jpeg"/><Relationship Id="rId19" Type="http://schemas.openxmlformats.org/officeDocument/2006/relationships/image" Target="../media/image41.jpeg"/><Relationship Id="rId31" Type="http://schemas.microsoft.com/office/2007/relationships/diagramDrawing" Target="../diagrams/drawing4.xml"/><Relationship Id="rId4" Type="http://schemas.openxmlformats.org/officeDocument/2006/relationships/diagramQuickStyle" Target="../diagrams/quickStyle3.xml"/><Relationship Id="rId9" Type="http://schemas.openxmlformats.org/officeDocument/2006/relationships/image" Target="../media/image31.jpeg"/><Relationship Id="rId14" Type="http://schemas.openxmlformats.org/officeDocument/2006/relationships/image" Target="../media/image36.jpeg"/><Relationship Id="rId22" Type="http://schemas.openxmlformats.org/officeDocument/2006/relationships/image" Target="../media/image44.jpeg"/><Relationship Id="rId27" Type="http://schemas.openxmlformats.org/officeDocument/2006/relationships/diagramData" Target="../diagrams/data4.xml"/><Relationship Id="rId30" Type="http://schemas.openxmlformats.org/officeDocument/2006/relationships/diagramColors" Target="../diagrams/colors4.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10" Type="http://schemas.openxmlformats.org/officeDocument/2006/relationships/image" Target="../media/image6.png"/><Relationship Id="rId4" Type="http://schemas.openxmlformats.org/officeDocument/2006/relationships/image" Target="../media/image50.jpeg"/><Relationship Id="rId9" Type="http://schemas.openxmlformats.org/officeDocument/2006/relationships/image" Target="../media/image55.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chart" Target="../charts/chart3.xml"/><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9.jpeg"/><Relationship Id="rId4"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62.jp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64.jpeg"/><Relationship Id="rId7" Type="http://schemas.openxmlformats.org/officeDocument/2006/relationships/image" Target="../media/image68.jp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g"/><Relationship Id="rId5" Type="http://schemas.openxmlformats.org/officeDocument/2006/relationships/image" Target="../media/image66.jpeg"/><Relationship Id="rId4" Type="http://schemas.openxmlformats.org/officeDocument/2006/relationships/image" Target="../media/image65.jpeg"/></Relationships>
</file>

<file path=ppt/slides/_rels/slide2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1.jpeg"/></Relationships>
</file>

<file path=ppt/slides/_rels/slide2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4.JPG"/><Relationship Id="rId4" Type="http://schemas.openxmlformats.org/officeDocument/2006/relationships/image" Target="../media/image73.jpeg"/></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8.jpeg"/><Relationship Id="rId4" Type="http://schemas.openxmlformats.org/officeDocument/2006/relationships/image" Target="../media/image77.jpeg"/></Relationships>
</file>

<file path=ppt/slides/_rels/slide2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2.jpeg"/><Relationship Id="rId4" Type="http://schemas.openxmlformats.org/officeDocument/2006/relationships/image" Target="../media/image81.jpe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2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gi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image" Target="../media/image91.JP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2.jpe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diagramLayout" Target="../diagrams/layout6.xml"/><Relationship Id="rId7" Type="http://schemas.openxmlformats.org/officeDocument/2006/relationships/image" Target="../media/image95.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diagramLayout" Target="../diagrams/layout7.xml"/><Relationship Id="rId7" Type="http://schemas.openxmlformats.org/officeDocument/2006/relationships/image" Target="../media/image97.jpe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9"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101.jpeg"/><Relationship Id="rId4" Type="http://schemas.openxmlformats.org/officeDocument/2006/relationships/image" Target="../media/image100.jpeg"/></Relationships>
</file>

<file path=ppt/slides/_rels/slide3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104.jpeg"/><Relationship Id="rId4" Type="http://schemas.openxmlformats.org/officeDocument/2006/relationships/image" Target="../media/image103.jpeg"/></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descr="ecotaqa.pn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 b="12"/>
          <a:stretch>
            <a:fillRect/>
          </a:stretch>
        </p:blipFill>
        <p:spPr>
          <a:xfrm>
            <a:off x="0" y="0"/>
            <a:ext cx="12192000" cy="6858000"/>
          </a:xfrm>
        </p:spPr>
      </p:pic>
      <p:sp>
        <p:nvSpPr>
          <p:cNvPr id="4" name="Rectangle 3"/>
          <p:cNvSpPr/>
          <p:nvPr/>
        </p:nvSpPr>
        <p:spPr>
          <a:xfrm>
            <a:off x="0" y="0"/>
            <a:ext cx="12192000" cy="6858000"/>
          </a:xfrm>
          <a:prstGeom prst="rect">
            <a:avLst/>
          </a:prstGeom>
          <a:solidFill>
            <a:srgbClr val="18498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11008457" y="3035679"/>
            <a:ext cx="2367086" cy="3049340"/>
            <a:chOff x="4421757" y="3739789"/>
            <a:chExt cx="3352918" cy="4319315"/>
          </a:xfrm>
        </p:grpSpPr>
        <p:sp>
          <p:nvSpPr>
            <p:cNvPr id="9" name="Rectangle 8"/>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77333" y="6044328"/>
            <a:ext cx="10991325" cy="329264"/>
            <a:chOff x="677333" y="6044328"/>
            <a:chExt cx="10991325" cy="329264"/>
          </a:xfrm>
        </p:grpSpPr>
        <p:cxnSp>
          <p:nvCxnSpPr>
            <p:cNvPr id="14" name="Straight Connector 13"/>
            <p:cNvCxnSpPr/>
            <p:nvPr/>
          </p:nvCxnSpPr>
          <p:spPr>
            <a:xfrm>
              <a:off x="788204" y="6044328"/>
              <a:ext cx="385592" cy="0"/>
            </a:xfrm>
            <a:prstGeom prst="line">
              <a:avLst/>
            </a:prstGeom>
            <a:ln>
              <a:solidFill>
                <a:srgbClr val="FF9F1B"/>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77333" y="6111982"/>
              <a:ext cx="1305610" cy="261610"/>
            </a:xfrm>
            <a:prstGeom prst="rect">
              <a:avLst/>
            </a:prstGeom>
            <a:noFill/>
          </p:spPr>
          <p:txBody>
            <a:bodyPr wrap="none" rtlCol="0">
              <a:spAutoFit/>
            </a:bodyPr>
            <a:lstStyle/>
            <a:p>
              <a:r>
                <a:rPr lang="en-US" sz="1100" i="1" spc="600" dirty="0" err="1">
                  <a:solidFill>
                    <a:schemeClr val="bg1"/>
                  </a:solidFill>
                  <a:latin typeface="Roboto Light" charset="0"/>
                  <a:ea typeface="Roboto Light" charset="0"/>
                  <a:cs typeface="Roboto Light" charset="0"/>
                </a:rPr>
                <a:t>www.ecotaqa.ma</a:t>
              </a:r>
              <a:endParaRPr lang="en-US" sz="1100" i="1" spc="600" dirty="0">
                <a:solidFill>
                  <a:schemeClr val="bg1"/>
                </a:solidFill>
                <a:latin typeface="Roboto Light" charset="0"/>
                <a:ea typeface="Roboto Light" charset="0"/>
                <a:cs typeface="Roboto Light" charset="0"/>
              </a:endParaRPr>
            </a:p>
          </p:txBody>
        </p:sp>
        <p:cxnSp>
          <p:nvCxnSpPr>
            <p:cNvPr id="16" name="Straight Connector 15"/>
            <p:cNvCxnSpPr/>
            <p:nvPr/>
          </p:nvCxnSpPr>
          <p:spPr>
            <a:xfrm>
              <a:off x="11100604" y="6044328"/>
              <a:ext cx="385592" cy="0"/>
            </a:xfrm>
            <a:prstGeom prst="line">
              <a:avLst/>
            </a:prstGeom>
            <a:ln>
              <a:solidFill>
                <a:srgbClr val="FF9F1B"/>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831013" y="6111982"/>
              <a:ext cx="837645" cy="261610"/>
            </a:xfrm>
            <a:prstGeom prst="rect">
              <a:avLst/>
            </a:prstGeom>
            <a:noFill/>
          </p:spPr>
          <p:txBody>
            <a:bodyPr wrap="none" rtlCol="0">
              <a:spAutoFit/>
            </a:bodyPr>
            <a:lstStyle/>
            <a:p>
              <a:pPr algn="r"/>
              <a:r>
                <a:rPr lang="en-US" sz="1100" i="1" spc="600" dirty="0" err="1">
                  <a:solidFill>
                    <a:schemeClr val="bg1"/>
                  </a:solidFill>
                  <a:latin typeface="Roboto Light" charset="0"/>
                  <a:ea typeface="Roboto Light" charset="0"/>
                  <a:cs typeface="Roboto Light" charset="0"/>
                </a:rPr>
                <a:t>Avril</a:t>
              </a:r>
              <a:r>
                <a:rPr lang="en-US" sz="1100" i="1" spc="600" dirty="0">
                  <a:solidFill>
                    <a:schemeClr val="bg1"/>
                  </a:solidFill>
                  <a:latin typeface="Roboto Light" charset="0"/>
                  <a:ea typeface="Roboto Light" charset="0"/>
                  <a:cs typeface="Roboto Light" charset="0"/>
                </a:rPr>
                <a:t> 2017</a:t>
              </a:r>
            </a:p>
          </p:txBody>
        </p:sp>
      </p:grpSp>
      <p:pic>
        <p:nvPicPr>
          <p:cNvPr id="3" name="Picture 2" descr="logo_ecotaqa_Blan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8350" y="228409"/>
            <a:ext cx="3190612" cy="1005002"/>
          </a:xfrm>
          <a:prstGeom prst="rect">
            <a:avLst/>
          </a:prstGeom>
        </p:spPr>
      </p:pic>
      <p:sp>
        <p:nvSpPr>
          <p:cNvPr id="8" name="Round Diagonal Corner Rectangle 7"/>
          <p:cNvSpPr/>
          <p:nvPr/>
        </p:nvSpPr>
        <p:spPr>
          <a:xfrm>
            <a:off x="-870137" y="402001"/>
            <a:ext cx="3316681" cy="986730"/>
          </a:xfrm>
          <a:prstGeom prst="round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7" name="Picture 26" descr="giz.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98" y="470043"/>
            <a:ext cx="1492595" cy="850647"/>
          </a:xfrm>
          <a:prstGeom prst="rect">
            <a:avLst/>
          </a:prstGeom>
        </p:spPr>
      </p:pic>
      <p:grpSp>
        <p:nvGrpSpPr>
          <p:cNvPr id="29" name="Group 28"/>
          <p:cNvGrpSpPr/>
          <p:nvPr/>
        </p:nvGrpSpPr>
        <p:grpSpPr>
          <a:xfrm>
            <a:off x="1922167" y="1698095"/>
            <a:ext cx="8347666" cy="2177217"/>
            <a:chOff x="1922167" y="1698095"/>
            <a:chExt cx="8347666" cy="2177217"/>
          </a:xfrm>
        </p:grpSpPr>
        <p:sp>
          <p:nvSpPr>
            <p:cNvPr id="5" name="TextBox 4"/>
            <p:cNvSpPr txBox="1"/>
            <p:nvPr/>
          </p:nvSpPr>
          <p:spPr>
            <a:xfrm>
              <a:off x="1922167" y="1698095"/>
              <a:ext cx="8347666" cy="830997"/>
            </a:xfrm>
            <a:prstGeom prst="rect">
              <a:avLst/>
            </a:prstGeom>
            <a:noFill/>
          </p:spPr>
          <p:txBody>
            <a:bodyPr wrap="square" rtlCol="0">
              <a:spAutoFit/>
            </a:bodyPr>
            <a:lstStyle/>
            <a:p>
              <a:pPr algn="ctr"/>
              <a:r>
                <a:rPr lang="en-US" sz="4800" b="1" dirty="0">
                  <a:solidFill>
                    <a:schemeClr val="bg1"/>
                  </a:solidFill>
                  <a:latin typeface="Helvetica Neue"/>
                  <a:ea typeface="Nexa Bold" charset="0"/>
                  <a:cs typeface="Helvetica Neue"/>
                </a:rPr>
                <a:t>PROJET RE-ACTIVATE</a:t>
              </a:r>
            </a:p>
          </p:txBody>
        </p:sp>
        <p:sp>
          <p:nvSpPr>
            <p:cNvPr id="12" name="Right Triangle 11"/>
            <p:cNvSpPr/>
            <p:nvPr/>
          </p:nvSpPr>
          <p:spPr>
            <a:xfrm rot="18900000">
              <a:off x="5867076" y="2483007"/>
              <a:ext cx="457848" cy="457848"/>
            </a:xfrm>
            <a:prstGeom prst="rtTriangle">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3069497" y="3136648"/>
              <a:ext cx="6053009" cy="738664"/>
            </a:xfrm>
            <a:prstGeom prst="rect">
              <a:avLst/>
            </a:prstGeom>
          </p:spPr>
          <p:txBody>
            <a:bodyPr wrap="none">
              <a:spAutoFit/>
            </a:bodyPr>
            <a:lstStyle/>
            <a:p>
              <a:pPr algn="ctr"/>
              <a:r>
                <a:rPr lang="fr-FR" sz="2400" dirty="0">
                  <a:solidFill>
                    <a:srgbClr val="FFFFFF"/>
                  </a:solidFill>
                  <a:latin typeface="Roboto"/>
                  <a:cs typeface="Roboto"/>
                </a:rPr>
                <a:t>Audit énergétique dans le secteur agricole</a:t>
              </a:r>
            </a:p>
            <a:p>
              <a:pPr algn="ctr"/>
              <a:r>
                <a:rPr lang="fr-FR" dirty="0">
                  <a:solidFill>
                    <a:srgbClr val="FFFFFF"/>
                  </a:solidFill>
                </a:rPr>
                <a:t>GIE TAZARTINO</a:t>
              </a:r>
            </a:p>
          </p:txBody>
        </p:sp>
      </p:grpSp>
      <p:grpSp>
        <p:nvGrpSpPr>
          <p:cNvPr id="33" name="Group 32"/>
          <p:cNvGrpSpPr/>
          <p:nvPr/>
        </p:nvGrpSpPr>
        <p:grpSpPr>
          <a:xfrm>
            <a:off x="4965737" y="4312307"/>
            <a:ext cx="2260526" cy="2343277"/>
            <a:chOff x="4965737" y="4415036"/>
            <a:chExt cx="2260526" cy="2343277"/>
          </a:xfrm>
        </p:grpSpPr>
        <p:pic>
          <p:nvPicPr>
            <p:cNvPr id="31" name="Picture 4" descr="http://cooperativeprl.com/wp-content/uploads/2015/11/coop-prl.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8770"/>
            <a:stretch/>
          </p:blipFill>
          <p:spPr bwMode="auto">
            <a:xfrm>
              <a:off x="4965737" y="4415036"/>
              <a:ext cx="2260526" cy="1629292"/>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a:off x="5101497" y="6111982"/>
              <a:ext cx="1989006" cy="646331"/>
            </a:xfrm>
            <a:prstGeom prst="rect">
              <a:avLst/>
            </a:prstGeom>
            <a:noFill/>
          </p:spPr>
          <p:txBody>
            <a:bodyPr wrap="square" rtlCol="0">
              <a:spAutoFit/>
            </a:bodyPr>
            <a:lstStyle/>
            <a:p>
              <a:pPr algn="ctr"/>
              <a:r>
                <a:rPr lang="fr-FR" dirty="0">
                  <a:solidFill>
                    <a:srgbClr val="FFFFFF"/>
                  </a:solidFill>
                  <a:latin typeface="Roboto"/>
                  <a:cs typeface="Roboto"/>
                </a:rPr>
                <a:t>Arboriculture</a:t>
              </a:r>
            </a:p>
            <a:p>
              <a:pPr algn="ctr"/>
              <a:r>
                <a:rPr lang="fr-FR" dirty="0">
                  <a:solidFill>
                    <a:srgbClr val="FFFFFF"/>
                  </a:solidFill>
                  <a:latin typeface="Roboto"/>
                  <a:cs typeface="Roboto"/>
                </a:rPr>
                <a:t>(NADORCOTT)</a:t>
              </a:r>
            </a:p>
          </p:txBody>
        </p:sp>
      </p:grpSp>
      <p:pic>
        <p:nvPicPr>
          <p:cNvPr id="1026" name="Picture 2" descr="http://www.salon-agriculture.ma/wp-content/uploads/2016/11/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8168" y="363315"/>
            <a:ext cx="1094134" cy="1233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89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4" name="Rectangle 3"/>
          <p:cNvSpPr/>
          <p:nvPr/>
        </p:nvSpPr>
        <p:spPr>
          <a:xfrm>
            <a:off x="9501222" y="-8329"/>
            <a:ext cx="2690778" cy="6866329"/>
          </a:xfrm>
          <a:prstGeom prst="rect">
            <a:avLst/>
          </a:prstGeom>
          <a:solidFill>
            <a:srgbClr val="173E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0538835" y="933673"/>
            <a:ext cx="615553" cy="4990660"/>
          </a:xfrm>
          <a:prstGeom prst="rect">
            <a:avLst/>
          </a:prstGeom>
          <a:noFill/>
        </p:spPr>
        <p:txBody>
          <a:bodyPr vert="vert270" wrap="square" rtlCol="0">
            <a:spAutoFit/>
          </a:bodyPr>
          <a:lstStyle/>
          <a:p>
            <a:pPr algn="ctr"/>
            <a:r>
              <a:rPr lang="en-US" sz="2800" spc="600" dirty="0" err="1">
                <a:solidFill>
                  <a:schemeClr val="bg1"/>
                </a:solidFill>
                <a:latin typeface="Roboto Thin" charset="0"/>
                <a:ea typeface="Roboto Thin" charset="0"/>
                <a:cs typeface="Roboto Thin" charset="0"/>
              </a:rPr>
              <a:t>www.ecotaqa.ma</a:t>
            </a:r>
            <a:endParaRPr lang="en-US" sz="2800" spc="600" dirty="0">
              <a:solidFill>
                <a:schemeClr val="bg1"/>
              </a:solidFill>
              <a:latin typeface="Roboto Thin" charset="0"/>
              <a:ea typeface="Roboto Thin" charset="0"/>
              <a:cs typeface="Roboto Thin" charset="0"/>
            </a:endParaRPr>
          </a:p>
        </p:txBody>
      </p:sp>
      <p:grpSp>
        <p:nvGrpSpPr>
          <p:cNvPr id="7" name="Group 6"/>
          <p:cNvGrpSpPr/>
          <p:nvPr/>
        </p:nvGrpSpPr>
        <p:grpSpPr>
          <a:xfrm>
            <a:off x="11289365" y="-892249"/>
            <a:ext cx="2367086" cy="3049340"/>
            <a:chOff x="4421757" y="3739789"/>
            <a:chExt cx="3352918" cy="4319315"/>
          </a:xfrm>
        </p:grpSpPr>
        <p:sp>
          <p:nvSpPr>
            <p:cNvPr id="8" name="Rectangle 7"/>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8905845" y="5459668"/>
            <a:ext cx="1190754" cy="1533960"/>
            <a:chOff x="4421757" y="3739789"/>
            <a:chExt cx="3352918" cy="4319315"/>
          </a:xfrm>
        </p:grpSpPr>
        <p:sp>
          <p:nvSpPr>
            <p:cNvPr id="12" name="Rectangle 11"/>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descr="E:\UNFINISHED PROJECTS\Ecotaqa Milaf\Brochure ALL PAGES\Ecotaqa Page de garde Page 2.jpg"/>
          <p:cNvPicPr>
            <a:picLocks noChangeAspect="1" noChangeArrowheads="1"/>
          </p:cNvPicPr>
          <p:nvPr/>
        </p:nvPicPr>
        <p:blipFill>
          <a:blip r:embed="rId2" cstate="print"/>
          <a:stretch>
            <a:fillRect/>
          </a:stretch>
        </p:blipFill>
        <p:spPr bwMode="auto">
          <a:xfrm>
            <a:off x="-214346" y="-8329"/>
            <a:ext cx="9715568" cy="6866330"/>
          </a:xfrm>
          <a:prstGeom prst="rect">
            <a:avLst/>
          </a:prstGeom>
          <a:noFill/>
        </p:spPr>
      </p:pic>
    </p:spTree>
    <p:extLst>
      <p:ext uri="{BB962C8B-B14F-4D97-AF65-F5344CB8AC3E}">
        <p14:creationId xmlns:p14="http://schemas.microsoft.com/office/powerpoint/2010/main" val="295184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44" name="Group 43"/>
          <p:cNvGrpSpPr/>
          <p:nvPr/>
        </p:nvGrpSpPr>
        <p:grpSpPr>
          <a:xfrm>
            <a:off x="1707195" y="623816"/>
            <a:ext cx="8596179" cy="1367803"/>
            <a:chOff x="1707195" y="623816"/>
            <a:chExt cx="8596179" cy="1367803"/>
          </a:xfrm>
        </p:grpSpPr>
        <p:grpSp>
          <p:nvGrpSpPr>
            <p:cNvPr id="19" name="Group 18"/>
            <p:cNvGrpSpPr/>
            <p:nvPr/>
          </p:nvGrpSpPr>
          <p:grpSpPr>
            <a:xfrm>
              <a:off x="1707195" y="822969"/>
              <a:ext cx="8596179" cy="1168650"/>
              <a:chOff x="0" y="274881"/>
              <a:chExt cx="8596179" cy="1168650"/>
            </a:xfrm>
          </p:grpSpPr>
          <p:sp>
            <p:nvSpPr>
              <p:cNvPr id="23" name="Rectangle 22"/>
              <p:cNvSpPr/>
              <p:nvPr/>
            </p:nvSpPr>
            <p:spPr>
              <a:xfrm>
                <a:off x="0" y="274881"/>
                <a:ext cx="7111685" cy="1168650"/>
              </a:xfrm>
              <a:prstGeom prst="rect">
                <a:avLst/>
              </a:prstGeom>
              <a:ln>
                <a:solidFill>
                  <a:schemeClr val="bg2"/>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Rectangle 23"/>
              <p:cNvSpPr/>
              <p:nvPr/>
            </p:nvSpPr>
            <p:spPr>
              <a:xfrm>
                <a:off x="0" y="274881"/>
                <a:ext cx="8596179" cy="1168650"/>
              </a:xfrm>
              <a:prstGeom prst="rect">
                <a:avLst/>
              </a:prstGeom>
              <a:ln>
                <a:solidFill>
                  <a:schemeClr val="bg2"/>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145796"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solidFill>
                      <a:schemeClr val="bg2"/>
                    </a:solidFill>
                    <a:latin typeface="Roboto"/>
                    <a:cs typeface="Roboto"/>
                  </a:rPr>
                  <a:t>Présentation du GIE TAZARTINO </a:t>
                </a:r>
              </a:p>
              <a:p>
                <a:pPr marL="114300" lvl="1" indent="-114300" algn="l" defTabSz="533400">
                  <a:lnSpc>
                    <a:spcPct val="90000"/>
                  </a:lnSpc>
                  <a:spcBef>
                    <a:spcPct val="0"/>
                  </a:spcBef>
                  <a:spcAft>
                    <a:spcPct val="15000"/>
                  </a:spcAft>
                  <a:buChar char="••"/>
                </a:pPr>
                <a:r>
                  <a:rPr lang="fr-FR" sz="1200" kern="1200" dirty="0">
                    <a:solidFill>
                      <a:schemeClr val="bg2"/>
                    </a:solidFill>
                    <a:latin typeface="Roboto"/>
                    <a:cs typeface="Roboto"/>
                  </a:rPr>
                  <a:t>Opportunités et les valeurs ajoutées du GIE</a:t>
                </a:r>
              </a:p>
              <a:p>
                <a:pPr marL="114300" lvl="1" indent="-114300" algn="l" defTabSz="533400">
                  <a:lnSpc>
                    <a:spcPct val="90000"/>
                  </a:lnSpc>
                  <a:spcBef>
                    <a:spcPct val="0"/>
                  </a:spcBef>
                  <a:spcAft>
                    <a:spcPct val="15000"/>
                  </a:spcAft>
                  <a:buChar char="••"/>
                </a:pPr>
                <a:r>
                  <a:rPr lang="fr-FR" sz="1200" kern="1200" dirty="0">
                    <a:solidFill>
                      <a:schemeClr val="bg2"/>
                    </a:solidFill>
                    <a:latin typeface="Roboto"/>
                    <a:cs typeface="Roboto"/>
                  </a:rPr>
                  <a:t>Enjeux énergétiques et impacts</a:t>
                </a:r>
              </a:p>
              <a:p>
                <a:pPr marL="114300" lvl="1" indent="-114300" algn="l" defTabSz="533400">
                  <a:lnSpc>
                    <a:spcPct val="90000"/>
                  </a:lnSpc>
                  <a:spcBef>
                    <a:spcPct val="0"/>
                  </a:spcBef>
                  <a:spcAft>
                    <a:spcPct val="15000"/>
                  </a:spcAft>
                  <a:buChar char="••"/>
                </a:pPr>
                <a:r>
                  <a:rPr lang="fr-FR" sz="1200" kern="1200" dirty="0">
                    <a:solidFill>
                      <a:schemeClr val="bg2"/>
                    </a:solidFill>
                    <a:latin typeface="Roboto"/>
                    <a:cs typeface="Roboto"/>
                  </a:rPr>
                  <a:t>Solution stratégique et visions du GIE</a:t>
                </a:r>
              </a:p>
              <a:p>
                <a:pPr marL="114300" lvl="1" indent="-114300" algn="l" defTabSz="533400">
                  <a:lnSpc>
                    <a:spcPct val="90000"/>
                  </a:lnSpc>
                  <a:spcBef>
                    <a:spcPct val="0"/>
                  </a:spcBef>
                  <a:spcAft>
                    <a:spcPct val="15000"/>
                  </a:spcAft>
                  <a:buChar char="••"/>
                </a:pPr>
                <a:r>
                  <a:rPr lang="fr-FR" sz="1200" kern="1200" dirty="0">
                    <a:solidFill>
                      <a:schemeClr val="bg2"/>
                    </a:solidFill>
                    <a:latin typeface="Roboto"/>
                    <a:cs typeface="Roboto"/>
                  </a:rPr>
                  <a:t>Approche du GIE pour mettre en place la stratégie de transition énergétique </a:t>
                </a:r>
              </a:p>
            </p:txBody>
          </p:sp>
        </p:grpSp>
        <p:grpSp>
          <p:nvGrpSpPr>
            <p:cNvPr id="20" name="Group 19"/>
            <p:cNvGrpSpPr/>
            <p:nvPr/>
          </p:nvGrpSpPr>
          <p:grpSpPr>
            <a:xfrm>
              <a:off x="2137003" y="623816"/>
              <a:ext cx="6017325" cy="302473"/>
              <a:chOff x="429808" y="75728"/>
              <a:chExt cx="6017325" cy="302473"/>
            </a:xfrm>
          </p:grpSpPr>
          <p:sp>
            <p:nvSpPr>
              <p:cNvPr id="21" name="Rounded Rectangle 20"/>
              <p:cNvSpPr/>
              <p:nvPr/>
            </p:nvSpPr>
            <p:spPr>
              <a:xfrm>
                <a:off x="429808" y="75728"/>
                <a:ext cx="6017325" cy="302473"/>
              </a:xfrm>
              <a:prstGeom prst="roundRect">
                <a:avLst/>
              </a:prstGeom>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2" name="Rounded Rectangle 6"/>
              <p:cNvSpPr/>
              <p:nvPr/>
            </p:nvSpPr>
            <p:spPr>
              <a:xfrm>
                <a:off x="444574" y="90494"/>
                <a:ext cx="5987793" cy="272941"/>
              </a:xfrm>
              <a:prstGeom prst="rect">
                <a:avLst/>
              </a:prstGeom>
              <a:solidFill>
                <a:schemeClr val="bg2"/>
              </a:solidFill>
              <a:ln>
                <a:solidFill>
                  <a:schemeClr val="bg2"/>
                </a:solidFill>
              </a:ln>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Contexte du projet</a:t>
                </a:r>
              </a:p>
            </p:txBody>
          </p:sp>
        </p:grpSp>
      </p:grpSp>
      <p:grpSp>
        <p:nvGrpSpPr>
          <p:cNvPr id="45" name="Group 44"/>
          <p:cNvGrpSpPr/>
          <p:nvPr/>
        </p:nvGrpSpPr>
        <p:grpSpPr>
          <a:xfrm>
            <a:off x="1707195" y="2156628"/>
            <a:ext cx="9194485" cy="1462606"/>
            <a:chOff x="1707195" y="2111441"/>
            <a:chExt cx="9194485" cy="1462606"/>
          </a:xfrm>
        </p:grpSpPr>
        <p:grpSp>
          <p:nvGrpSpPr>
            <p:cNvPr id="25" name="Group 24"/>
            <p:cNvGrpSpPr/>
            <p:nvPr/>
          </p:nvGrpSpPr>
          <p:grpSpPr>
            <a:xfrm>
              <a:off x="1707195" y="2227422"/>
              <a:ext cx="9194485" cy="1346625"/>
              <a:chOff x="0" y="290153"/>
              <a:chExt cx="8596179" cy="1346625"/>
            </a:xfrm>
          </p:grpSpPr>
          <p:sp>
            <p:nvSpPr>
              <p:cNvPr id="29" name="Rectangle 28"/>
              <p:cNvSpPr/>
              <p:nvPr/>
            </p:nvSpPr>
            <p:spPr>
              <a:xfrm>
                <a:off x="0" y="442553"/>
                <a:ext cx="7192965" cy="1194225"/>
              </a:xfrm>
              <a:prstGeom prst="rect">
                <a:avLst/>
              </a:prstGeom>
              <a:ln>
                <a:solidFill>
                  <a:srgbClr val="184984"/>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Rectangle 29"/>
              <p:cNvSpPr/>
              <p:nvPr/>
            </p:nvSpPr>
            <p:spPr>
              <a:xfrm>
                <a:off x="0" y="290153"/>
                <a:ext cx="8596179" cy="134662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312420"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latin typeface="Roboto"/>
                    <a:cs typeface="Roboto"/>
                  </a:rPr>
                  <a:t>Périmètre de l’étude</a:t>
                </a:r>
              </a:p>
              <a:p>
                <a:pPr marL="114300" lvl="1" indent="-114300" algn="l" defTabSz="533400">
                  <a:lnSpc>
                    <a:spcPct val="90000"/>
                  </a:lnSpc>
                  <a:spcBef>
                    <a:spcPct val="0"/>
                  </a:spcBef>
                  <a:spcAft>
                    <a:spcPct val="15000"/>
                  </a:spcAft>
                  <a:buChar char="••"/>
                </a:pPr>
                <a:r>
                  <a:rPr lang="fr-FR" sz="1200" kern="1200" dirty="0">
                    <a:latin typeface="Roboto"/>
                    <a:cs typeface="Roboto"/>
                  </a:rPr>
                  <a:t>Consommation et couts énergétiques du GIE</a:t>
                </a:r>
              </a:p>
              <a:p>
                <a:pPr marL="114300" lvl="1" indent="-114300" algn="l" defTabSz="533400">
                  <a:lnSpc>
                    <a:spcPct val="90000"/>
                  </a:lnSpc>
                  <a:spcBef>
                    <a:spcPct val="0"/>
                  </a:spcBef>
                  <a:spcAft>
                    <a:spcPct val="15000"/>
                  </a:spcAft>
                  <a:buChar char="••"/>
                </a:pPr>
                <a:r>
                  <a:rPr lang="fr-FR" sz="1200" kern="1200" dirty="0">
                    <a:latin typeface="Roboto"/>
                    <a:cs typeface="Roboto"/>
                  </a:rPr>
                  <a:t>Déroulement de l’étude</a:t>
                </a:r>
              </a:p>
              <a:p>
                <a:pPr marL="114300" lvl="1" indent="-114300" algn="l" defTabSz="533400">
                  <a:lnSpc>
                    <a:spcPct val="90000"/>
                  </a:lnSpc>
                  <a:spcBef>
                    <a:spcPct val="0"/>
                  </a:spcBef>
                  <a:spcAft>
                    <a:spcPct val="15000"/>
                  </a:spcAft>
                  <a:buChar char="••"/>
                </a:pPr>
                <a:r>
                  <a:rPr lang="fr-FR" sz="1200" kern="1200" dirty="0">
                    <a:latin typeface="Roboto"/>
                    <a:cs typeface="Roboto"/>
                  </a:rPr>
                  <a:t>Approche méthodologique</a:t>
                </a:r>
              </a:p>
              <a:p>
                <a:pPr marL="114300" lvl="1" indent="-114300" algn="l" defTabSz="533400">
                  <a:lnSpc>
                    <a:spcPct val="90000"/>
                  </a:lnSpc>
                  <a:spcBef>
                    <a:spcPct val="0"/>
                  </a:spcBef>
                  <a:spcAft>
                    <a:spcPct val="15000"/>
                  </a:spcAft>
                  <a:buChar char="••"/>
                </a:pPr>
                <a:r>
                  <a:rPr lang="fr-FR" sz="1200" kern="1200" dirty="0">
                    <a:latin typeface="Roboto"/>
                    <a:cs typeface="Roboto"/>
                  </a:rPr>
                  <a:t>Etapes et actions réalisées</a:t>
                </a:r>
              </a:p>
            </p:txBody>
          </p:sp>
        </p:grpSp>
        <p:grpSp>
          <p:nvGrpSpPr>
            <p:cNvPr id="26" name="Group 25"/>
            <p:cNvGrpSpPr/>
            <p:nvPr/>
          </p:nvGrpSpPr>
          <p:grpSpPr>
            <a:xfrm>
              <a:off x="2137003" y="2111441"/>
              <a:ext cx="6017325" cy="355228"/>
              <a:chOff x="429808" y="39619"/>
              <a:chExt cx="6017325" cy="624334"/>
            </a:xfrm>
          </p:grpSpPr>
          <p:sp>
            <p:nvSpPr>
              <p:cNvPr id="27" name="Rounded Rectangle 26"/>
              <p:cNvSpPr/>
              <p:nvPr/>
            </p:nvSpPr>
            <p:spPr>
              <a:xfrm>
                <a:off x="429808" y="39619"/>
                <a:ext cx="6017325" cy="624334"/>
              </a:xfrm>
              <a:prstGeom prst="roundRect">
                <a:avLst/>
              </a:prstGeom>
              <a:solidFill>
                <a:srgbClr val="18498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8" name="Rounded Rectangle 6"/>
              <p:cNvSpPr/>
              <p:nvPr/>
            </p:nvSpPr>
            <p:spPr>
              <a:xfrm>
                <a:off x="460285" y="70096"/>
                <a:ext cx="5956371" cy="5633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Présentation de l’étude</a:t>
                </a:r>
              </a:p>
            </p:txBody>
          </p:sp>
        </p:grpSp>
      </p:grpSp>
      <p:grpSp>
        <p:nvGrpSpPr>
          <p:cNvPr id="46" name="Group 45"/>
          <p:cNvGrpSpPr/>
          <p:nvPr/>
        </p:nvGrpSpPr>
        <p:grpSpPr>
          <a:xfrm>
            <a:off x="1707195" y="3784243"/>
            <a:ext cx="8239445" cy="1387626"/>
            <a:chOff x="1707195" y="3754864"/>
            <a:chExt cx="8239445" cy="1387626"/>
          </a:xfrm>
        </p:grpSpPr>
        <p:grpSp>
          <p:nvGrpSpPr>
            <p:cNvPr id="31" name="Group 30"/>
            <p:cNvGrpSpPr/>
            <p:nvPr/>
          </p:nvGrpSpPr>
          <p:grpSpPr>
            <a:xfrm>
              <a:off x="1707195" y="4046290"/>
              <a:ext cx="8239445" cy="1096200"/>
              <a:chOff x="0" y="356780"/>
              <a:chExt cx="7671541" cy="1096200"/>
            </a:xfrm>
          </p:grpSpPr>
          <p:sp>
            <p:nvSpPr>
              <p:cNvPr id="35" name="Rectangle 34"/>
              <p:cNvSpPr/>
              <p:nvPr/>
            </p:nvSpPr>
            <p:spPr>
              <a:xfrm>
                <a:off x="0" y="356780"/>
                <a:ext cx="7671541" cy="1096200"/>
              </a:xfrm>
              <a:prstGeom prst="rect">
                <a:avLst/>
              </a:prstGeom>
              <a:ln>
                <a:solidFill>
                  <a:srgbClr val="FF9F1B"/>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Rectangle 35"/>
              <p:cNvSpPr/>
              <p:nvPr/>
            </p:nvSpPr>
            <p:spPr>
              <a:xfrm>
                <a:off x="0" y="356780"/>
                <a:ext cx="7671541" cy="1096200"/>
              </a:xfrm>
              <a:prstGeom prst="rect">
                <a:avLst/>
              </a:prstGeom>
              <a:ln>
                <a:solidFill>
                  <a:srgbClr val="FF9F1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249936"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latin typeface="Roboto"/>
                    <a:cs typeface="Roboto"/>
                  </a:rPr>
                  <a:t>Usages significatifs</a:t>
                </a:r>
                <a:endParaRPr lang="en-US" sz="1200" kern="1200" dirty="0">
                  <a:latin typeface="Roboto"/>
                  <a:cs typeface="Roboto"/>
                </a:endParaRPr>
              </a:p>
              <a:p>
                <a:pPr marL="114300" lvl="1" indent="-114300" algn="l" defTabSz="533400">
                  <a:lnSpc>
                    <a:spcPct val="90000"/>
                  </a:lnSpc>
                  <a:spcBef>
                    <a:spcPct val="0"/>
                  </a:spcBef>
                  <a:spcAft>
                    <a:spcPct val="15000"/>
                  </a:spcAft>
                  <a:buChar char="••"/>
                </a:pPr>
                <a:r>
                  <a:rPr lang="fr-FR" sz="1200" kern="1200" dirty="0">
                    <a:latin typeface="Roboto"/>
                    <a:cs typeface="Roboto"/>
                  </a:rPr>
                  <a:t>Perspectives concrètes d’amélioration: Actions Efficacité énergétique</a:t>
                </a:r>
              </a:p>
              <a:p>
                <a:pPr marL="114300" lvl="1" indent="-114300" algn="l" defTabSz="533400">
                  <a:lnSpc>
                    <a:spcPct val="90000"/>
                  </a:lnSpc>
                  <a:spcBef>
                    <a:spcPct val="0"/>
                  </a:spcBef>
                  <a:spcAft>
                    <a:spcPct val="15000"/>
                  </a:spcAft>
                  <a:buChar char="••"/>
                </a:pPr>
                <a:r>
                  <a:rPr lang="fr-FR" sz="1200" kern="1200" dirty="0">
                    <a:latin typeface="Roboto"/>
                    <a:cs typeface="Roboto"/>
                  </a:rPr>
                  <a:t>Perspectives concrètes d’amélioration: Actions Energies renouvelables</a:t>
                </a:r>
              </a:p>
              <a:p>
                <a:pPr marL="114300" lvl="1" indent="-114300" algn="l" defTabSz="533400">
                  <a:lnSpc>
                    <a:spcPct val="90000"/>
                  </a:lnSpc>
                  <a:spcBef>
                    <a:spcPct val="0"/>
                  </a:spcBef>
                  <a:spcAft>
                    <a:spcPct val="15000"/>
                  </a:spcAft>
                  <a:buChar char="••"/>
                </a:pPr>
                <a:r>
                  <a:rPr lang="fr-FR" sz="1200" kern="1200" dirty="0">
                    <a:latin typeface="Roboto"/>
                    <a:cs typeface="Roboto"/>
                  </a:rPr>
                  <a:t>Synthèse actions Efficacité énergétique</a:t>
                </a:r>
              </a:p>
            </p:txBody>
          </p:sp>
        </p:grpSp>
        <p:grpSp>
          <p:nvGrpSpPr>
            <p:cNvPr id="32" name="Group 31"/>
            <p:cNvGrpSpPr/>
            <p:nvPr/>
          </p:nvGrpSpPr>
          <p:grpSpPr>
            <a:xfrm>
              <a:off x="2137003" y="3754864"/>
              <a:ext cx="6017325" cy="444500"/>
              <a:chOff x="429808" y="41308"/>
              <a:chExt cx="6017325" cy="492591"/>
            </a:xfrm>
            <a:solidFill>
              <a:srgbClr val="FF9F1B"/>
            </a:solidFill>
          </p:grpSpPr>
          <p:sp>
            <p:nvSpPr>
              <p:cNvPr id="33" name="Rounded Rectangle 32"/>
              <p:cNvSpPr/>
              <p:nvPr/>
            </p:nvSpPr>
            <p:spPr>
              <a:xfrm>
                <a:off x="429808" y="41308"/>
                <a:ext cx="6017325" cy="492591"/>
              </a:xfrm>
              <a:prstGeom prst="roundRect">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4" name="Rounded Rectangle 6"/>
              <p:cNvSpPr/>
              <p:nvPr/>
            </p:nvSpPr>
            <p:spPr>
              <a:xfrm>
                <a:off x="453854" y="65354"/>
                <a:ext cx="5969233" cy="4444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Diagnostic énergétique des usages</a:t>
                </a:r>
              </a:p>
            </p:txBody>
          </p:sp>
        </p:grpSp>
      </p:grpSp>
      <p:grpSp>
        <p:nvGrpSpPr>
          <p:cNvPr id="47" name="Group 46"/>
          <p:cNvGrpSpPr/>
          <p:nvPr/>
        </p:nvGrpSpPr>
        <p:grpSpPr>
          <a:xfrm>
            <a:off x="1707195" y="5336879"/>
            <a:ext cx="8757605" cy="1369783"/>
            <a:chOff x="1707195" y="5336879"/>
            <a:chExt cx="8757605" cy="1369783"/>
          </a:xfrm>
        </p:grpSpPr>
        <p:grpSp>
          <p:nvGrpSpPr>
            <p:cNvPr id="37" name="Group 36"/>
            <p:cNvGrpSpPr/>
            <p:nvPr/>
          </p:nvGrpSpPr>
          <p:grpSpPr>
            <a:xfrm>
              <a:off x="1707195" y="5466464"/>
              <a:ext cx="8757605" cy="1240198"/>
              <a:chOff x="0" y="847175"/>
              <a:chExt cx="8757605" cy="1415809"/>
            </a:xfrm>
          </p:grpSpPr>
          <p:sp>
            <p:nvSpPr>
              <p:cNvPr id="41" name="Rectangle 40"/>
              <p:cNvSpPr/>
              <p:nvPr/>
            </p:nvSpPr>
            <p:spPr>
              <a:xfrm>
                <a:off x="0" y="1043934"/>
                <a:ext cx="8757605" cy="1219050"/>
              </a:xfrm>
              <a:prstGeom prst="rect">
                <a:avLst/>
              </a:prstGeom>
              <a:ln>
                <a:solidFill>
                  <a:schemeClr val="tx1">
                    <a:lumMod val="75000"/>
                    <a:lumOff val="25000"/>
                  </a:schemeClr>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2" name="Rectangle 41"/>
              <p:cNvSpPr/>
              <p:nvPr/>
            </p:nvSpPr>
            <p:spPr>
              <a:xfrm>
                <a:off x="0" y="847175"/>
                <a:ext cx="8596179" cy="12190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374904" rIns="667159" bIns="85344" numCol="1" spcCol="1270" anchor="t" anchorCtr="0">
                <a:noAutofit/>
              </a:bodyPr>
              <a:lstStyle/>
              <a:p>
                <a:pPr marL="0" lvl="1" algn="l" defTabSz="533400">
                  <a:lnSpc>
                    <a:spcPct val="90000"/>
                  </a:lnSpc>
                  <a:spcBef>
                    <a:spcPct val="0"/>
                  </a:spcBef>
                  <a:spcAft>
                    <a:spcPct val="15000"/>
                  </a:spcAft>
                </a:pPr>
                <a:r>
                  <a:rPr lang="fr-FR" sz="1200" kern="1200" dirty="0">
                    <a:latin typeface="Roboto"/>
                    <a:cs typeface="Roboto"/>
                  </a:rPr>
                  <a:t>•  Projets d’économie d’énergie</a:t>
                </a:r>
              </a:p>
              <a:p>
                <a:pPr marL="114300" lvl="1" indent="-114300" algn="l" defTabSz="533400">
                  <a:lnSpc>
                    <a:spcPct val="90000"/>
                  </a:lnSpc>
                  <a:spcBef>
                    <a:spcPct val="0"/>
                  </a:spcBef>
                  <a:spcAft>
                    <a:spcPct val="15000"/>
                  </a:spcAft>
                  <a:buChar char="••"/>
                </a:pPr>
                <a:r>
                  <a:rPr lang="fr-FR" sz="1200" kern="1200" dirty="0">
                    <a:latin typeface="Roboto"/>
                    <a:cs typeface="Roboto"/>
                  </a:rPr>
                  <a:t>Plan de performance énergétique type</a:t>
                </a:r>
              </a:p>
              <a:p>
                <a:pPr marL="114300" lvl="1" indent="-114300" algn="l" defTabSz="533400">
                  <a:lnSpc>
                    <a:spcPct val="90000"/>
                  </a:lnSpc>
                  <a:spcBef>
                    <a:spcPct val="0"/>
                  </a:spcBef>
                  <a:spcAft>
                    <a:spcPct val="15000"/>
                  </a:spcAft>
                  <a:buChar char="••"/>
                </a:pPr>
                <a:r>
                  <a:rPr lang="fr-FR" sz="1200" kern="1200" dirty="0">
                    <a:latin typeface="Roboto"/>
                    <a:cs typeface="Roboto"/>
                  </a:rPr>
                  <a:t>Bilan énergétique et budgétaire des actions choisies</a:t>
                </a:r>
              </a:p>
              <a:p>
                <a:pPr marL="114300" lvl="1" indent="-114300" algn="l" defTabSz="533400">
                  <a:lnSpc>
                    <a:spcPct val="90000"/>
                  </a:lnSpc>
                  <a:spcBef>
                    <a:spcPct val="0"/>
                  </a:spcBef>
                  <a:spcAft>
                    <a:spcPct val="15000"/>
                  </a:spcAft>
                  <a:buChar char="••"/>
                </a:pPr>
                <a:r>
                  <a:rPr lang="fr-FR" sz="1200" kern="1200" dirty="0">
                    <a:latin typeface="Roboto"/>
                    <a:cs typeface="Roboto"/>
                  </a:rPr>
                  <a:t>Simulations d’évolution de la facture d’électricité en fonction des scénarii d’amélioration </a:t>
                </a:r>
              </a:p>
            </p:txBody>
          </p:sp>
        </p:grpSp>
        <p:grpSp>
          <p:nvGrpSpPr>
            <p:cNvPr id="38" name="Group 37"/>
            <p:cNvGrpSpPr/>
            <p:nvPr/>
          </p:nvGrpSpPr>
          <p:grpSpPr>
            <a:xfrm>
              <a:off x="2136584" y="5336879"/>
              <a:ext cx="6011449" cy="443626"/>
              <a:chOff x="429389" y="610214"/>
              <a:chExt cx="6011449" cy="709758"/>
            </a:xfrm>
            <a:solidFill>
              <a:schemeClr val="tx1">
                <a:lumMod val="65000"/>
                <a:lumOff val="35000"/>
              </a:schemeClr>
            </a:solidFill>
          </p:grpSpPr>
          <p:sp>
            <p:nvSpPr>
              <p:cNvPr id="39" name="Rounded Rectangle 38"/>
              <p:cNvSpPr/>
              <p:nvPr/>
            </p:nvSpPr>
            <p:spPr>
              <a:xfrm>
                <a:off x="429389" y="610214"/>
                <a:ext cx="6011449" cy="709758"/>
              </a:xfrm>
              <a:prstGeom prst="roundRect">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40" name="Rounded Rectangle 6"/>
              <p:cNvSpPr/>
              <p:nvPr/>
            </p:nvSpPr>
            <p:spPr>
              <a:xfrm>
                <a:off x="464037" y="644862"/>
                <a:ext cx="5942153" cy="64046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Plan de performance énergétique type </a:t>
                </a:r>
              </a:p>
            </p:txBody>
          </p:sp>
        </p:grpSp>
      </p:grpSp>
      <p:grpSp>
        <p:nvGrpSpPr>
          <p:cNvPr id="48" name="Group 47"/>
          <p:cNvGrpSpPr/>
          <p:nvPr/>
        </p:nvGrpSpPr>
        <p:grpSpPr>
          <a:xfrm>
            <a:off x="11289365" y="-892249"/>
            <a:ext cx="2367086" cy="3049340"/>
            <a:chOff x="4421757" y="3739789"/>
            <a:chExt cx="3352918" cy="4319315"/>
          </a:xfrm>
        </p:grpSpPr>
        <p:sp>
          <p:nvSpPr>
            <p:cNvPr id="49" name="Rectangle 48"/>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4349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0-#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393675" y="6301947"/>
            <a:ext cx="1489510" cy="246221"/>
          </a:xfrm>
          <a:prstGeom prst="rect">
            <a:avLst/>
          </a:prstGeom>
          <a:noFill/>
        </p:spPr>
        <p:txBody>
          <a:bodyPr wrap="none" rtlCol="0">
            <a:spAutoFit/>
          </a:bodyPr>
          <a:lstStyle/>
          <a:p>
            <a:pPr algn="r"/>
            <a:r>
              <a:rPr lang="en-US" sz="1000">
                <a:solidFill>
                  <a:schemeClr val="bg1"/>
                </a:solidFill>
                <a:latin typeface="Roboto Medium" charset="0"/>
                <a:ea typeface="Roboto Medium" charset="0"/>
                <a:cs typeface="Roboto Medium" charset="0"/>
              </a:rPr>
              <a:t>www.yourwebsite.com</a:t>
            </a:r>
            <a:endParaRPr lang="en-US" sz="1000" dirty="0">
              <a:solidFill>
                <a:schemeClr val="bg1"/>
              </a:solidFill>
              <a:latin typeface="Roboto Thin" charset="0"/>
              <a:ea typeface="Roboto Thin" charset="0"/>
              <a:cs typeface="Roboto Thin" charset="0"/>
            </a:endParaRPr>
          </a:p>
        </p:txBody>
      </p:sp>
      <p:sp>
        <p:nvSpPr>
          <p:cNvPr id="11" name="TextBox 10"/>
          <p:cNvSpPr txBox="1"/>
          <p:nvPr/>
        </p:nvSpPr>
        <p:spPr>
          <a:xfrm>
            <a:off x="358347" y="2293808"/>
            <a:ext cx="4001764" cy="1323439"/>
          </a:xfrm>
          <a:prstGeom prst="rect">
            <a:avLst/>
          </a:prstGeom>
          <a:noFill/>
        </p:spPr>
        <p:txBody>
          <a:bodyPr wrap="square" rtlCol="0">
            <a:spAutoFit/>
          </a:bodyPr>
          <a:lstStyle/>
          <a:p>
            <a:r>
              <a:rPr lang="en-US" sz="4000" b="1" dirty="0">
                <a:solidFill>
                  <a:srgbClr val="184984"/>
                </a:solidFill>
                <a:latin typeface="Helvetica"/>
                <a:ea typeface="Nexa Bold" charset="0"/>
                <a:cs typeface="Helvetica"/>
              </a:rPr>
              <a:t>PÉRIMÈTRE</a:t>
            </a:r>
          </a:p>
          <a:p>
            <a:r>
              <a:rPr lang="en-US" sz="4000" b="1" dirty="0">
                <a:solidFill>
                  <a:schemeClr val="tx1">
                    <a:lumMod val="75000"/>
                    <a:lumOff val="25000"/>
                  </a:schemeClr>
                </a:solidFill>
                <a:latin typeface="Helvetica"/>
                <a:ea typeface="Nexa Bold" charset="0"/>
                <a:cs typeface="Helvetica"/>
              </a:rPr>
              <a:t>DE L’ÉTUDE</a:t>
            </a:r>
          </a:p>
        </p:txBody>
      </p:sp>
      <p:sp>
        <p:nvSpPr>
          <p:cNvPr id="14" name="Rectangle 13"/>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pic>
        <p:nvPicPr>
          <p:cNvPr id="13" name="Image 6"/>
          <p:cNvPicPr>
            <a:picLocks noGrp="1" noChangeAspect="1"/>
          </p:cNvPicPr>
          <p:nvPr>
            <p:ph type="pic" sz="quarter" idx="10"/>
          </p:nvPr>
        </p:nvPicPr>
        <p:blipFill rotWithShape="1">
          <a:blip r:embed="rId3"/>
          <a:srcRect l="11449" r="11449"/>
          <a:stretch/>
        </p:blipFill>
        <p:spPr>
          <a:prstGeom prst="rect">
            <a:avLst/>
          </a:prstGeom>
        </p:spPr>
      </p:pic>
    </p:spTree>
    <p:extLst>
      <p:ext uri="{BB962C8B-B14F-4D97-AF65-F5344CB8AC3E}">
        <p14:creationId xmlns:p14="http://schemas.microsoft.com/office/powerpoint/2010/main" val="191130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1822612"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chemeClr val="tx1">
                    <a:lumMod val="75000"/>
                    <a:lumOff val="25000"/>
                  </a:schemeClr>
                </a:solidFill>
                <a:latin typeface="Helvetica"/>
                <a:ea typeface="+mn-ea"/>
                <a:cs typeface="Helvetica"/>
              </a:rPr>
              <a:t>Consommation </a:t>
            </a:r>
            <a:r>
              <a:rPr lang="fr-FR" sz="3200" b="1" dirty="0">
                <a:solidFill>
                  <a:srgbClr val="5A9C34"/>
                </a:solidFill>
                <a:latin typeface="Helvetica"/>
                <a:ea typeface="+mn-ea"/>
                <a:cs typeface="Helvetica"/>
              </a:rPr>
              <a:t>et couts énergétiques du GIE</a:t>
            </a:r>
          </a:p>
        </p:txBody>
      </p:sp>
      <p:sp>
        <p:nvSpPr>
          <p:cNvPr id="4" name="Rectangle 3"/>
          <p:cNvSpPr/>
          <p:nvPr/>
        </p:nvSpPr>
        <p:spPr>
          <a:xfrm>
            <a:off x="2092196" y="1381130"/>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589834"/>
                </a:solidFill>
                <a:latin typeface="Roboto"/>
                <a:ea typeface="Calibri" panose="020F0502020204030204" pitchFamily="34" charset="0"/>
                <a:cs typeface="Roboto"/>
              </a:rPr>
              <a:t>Consommation facturée</a:t>
            </a:r>
          </a:p>
        </p:txBody>
      </p:sp>
      <p:graphicFrame>
        <p:nvGraphicFramePr>
          <p:cNvPr id="5" name="Tableau 18"/>
          <p:cNvGraphicFramePr>
            <a:graphicFrameLocks noGrp="1"/>
          </p:cNvGraphicFramePr>
          <p:nvPr>
            <p:extLst>
              <p:ext uri="{D42A27DB-BD31-4B8C-83A1-F6EECF244321}">
                <p14:modId xmlns:p14="http://schemas.microsoft.com/office/powerpoint/2010/main" val="2565928941"/>
              </p:ext>
            </p:extLst>
          </p:nvPr>
        </p:nvGraphicFramePr>
        <p:xfrm>
          <a:off x="1887926" y="1980764"/>
          <a:ext cx="9013372" cy="1129633"/>
        </p:xfrm>
        <a:graphic>
          <a:graphicData uri="http://schemas.openxmlformats.org/drawingml/2006/table">
            <a:tbl>
              <a:tblPr/>
              <a:tblGrid>
                <a:gridCol w="848017">
                  <a:extLst>
                    <a:ext uri="{9D8B030D-6E8A-4147-A177-3AD203B41FA5}">
                      <a16:colId xmlns="" xmlns:a16="http://schemas.microsoft.com/office/drawing/2014/main" val="20000"/>
                    </a:ext>
                  </a:extLst>
                </a:gridCol>
                <a:gridCol w="1407886">
                  <a:extLst>
                    <a:ext uri="{9D8B030D-6E8A-4147-A177-3AD203B41FA5}">
                      <a16:colId xmlns="" xmlns:a16="http://schemas.microsoft.com/office/drawing/2014/main" val="20001"/>
                    </a:ext>
                  </a:extLst>
                </a:gridCol>
                <a:gridCol w="1494971">
                  <a:extLst>
                    <a:ext uri="{9D8B030D-6E8A-4147-A177-3AD203B41FA5}">
                      <a16:colId xmlns="" xmlns:a16="http://schemas.microsoft.com/office/drawing/2014/main" val="20002"/>
                    </a:ext>
                  </a:extLst>
                </a:gridCol>
                <a:gridCol w="1465943">
                  <a:extLst>
                    <a:ext uri="{9D8B030D-6E8A-4147-A177-3AD203B41FA5}">
                      <a16:colId xmlns="" xmlns:a16="http://schemas.microsoft.com/office/drawing/2014/main" val="20003"/>
                    </a:ext>
                  </a:extLst>
                </a:gridCol>
                <a:gridCol w="1654629">
                  <a:extLst>
                    <a:ext uri="{9D8B030D-6E8A-4147-A177-3AD203B41FA5}">
                      <a16:colId xmlns="" xmlns:a16="http://schemas.microsoft.com/office/drawing/2014/main" val="20004"/>
                    </a:ext>
                  </a:extLst>
                </a:gridCol>
                <a:gridCol w="2141926">
                  <a:extLst>
                    <a:ext uri="{9D8B030D-6E8A-4147-A177-3AD203B41FA5}">
                      <a16:colId xmlns="" xmlns:a16="http://schemas.microsoft.com/office/drawing/2014/main" val="20005"/>
                    </a:ext>
                  </a:extLst>
                </a:gridCol>
              </a:tblGrid>
              <a:tr h="266110">
                <a:tc gridSpan="6">
                  <a:txBody>
                    <a:bodyPr/>
                    <a:lstStyle/>
                    <a:p>
                      <a:pPr algn="ctr" rtl="0" fontAlgn="ctr"/>
                      <a:r>
                        <a:rPr lang="fr-FR" sz="1800" b="1" i="0" u="none" strike="noStrike" dirty="0">
                          <a:solidFill>
                            <a:srgbClr val="FFFFFF"/>
                          </a:solidFill>
                          <a:effectLst/>
                          <a:latin typeface="Roboto"/>
                          <a:cs typeface="Roboto"/>
                        </a:rPr>
                        <a:t>Période données de consommation 2016</a:t>
                      </a:r>
                    </a:p>
                  </a:txBody>
                  <a:tcPr marL="8699" marR="8699" marT="8699" marB="0" anchor="ctr">
                    <a:lnL w="12700" cap="flat" cmpd="sng" algn="ctr">
                      <a:solidFill>
                        <a:srgbClr val="4472C4"/>
                      </a:solidFill>
                      <a:prstDash val="solid"/>
                      <a:round/>
                      <a:headEnd type="none" w="med" len="med"/>
                      <a:tailEnd type="none" w="med" len="med"/>
                    </a:lnL>
                    <a:lnR>
                      <a:noFill/>
                    </a:lnR>
                    <a:lnT>
                      <a:noFill/>
                    </a:lnT>
                    <a:lnB w="19050" cap="flat" cmpd="sng" algn="ctr">
                      <a:solidFill>
                        <a:srgbClr val="4472C4"/>
                      </a:solidFill>
                      <a:prstDash val="solid"/>
                      <a:round/>
                      <a:headEnd type="none" w="med" len="med"/>
                      <a:tailEnd type="none" w="med" len="med"/>
                    </a:lnB>
                    <a:solidFill>
                      <a:srgbClr val="184984"/>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0"/>
                  </a:ext>
                </a:extLst>
              </a:tr>
              <a:tr h="133130">
                <a:tc>
                  <a:txBody>
                    <a:bodyPr/>
                    <a:lstStyle/>
                    <a:p>
                      <a:pPr algn="ctr" rtl="0" fontAlgn="ctr"/>
                      <a:r>
                        <a:rPr lang="fr-FR" sz="1200" b="1" i="0" u="none" strike="noStrike">
                          <a:solidFill>
                            <a:srgbClr val="000000"/>
                          </a:solidFill>
                          <a:effectLst/>
                          <a:latin typeface="Roboto"/>
                          <a:cs typeface="Roboto"/>
                        </a:rPr>
                        <a:t>Energie</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905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E7EBF4"/>
                    </a:solidFill>
                  </a:tcPr>
                </a:tc>
                <a:tc gridSpan="2">
                  <a:txBody>
                    <a:bodyPr/>
                    <a:lstStyle/>
                    <a:p>
                      <a:pPr algn="ctr" rtl="0" fontAlgn="ctr"/>
                      <a:r>
                        <a:rPr lang="fr-FR" sz="1200" b="1" i="0" u="none" strike="noStrike">
                          <a:solidFill>
                            <a:srgbClr val="000000"/>
                          </a:solidFill>
                          <a:effectLst/>
                          <a:latin typeface="Roboto"/>
                          <a:cs typeface="Roboto"/>
                        </a:rPr>
                        <a:t>Consommation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905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E7EBF4"/>
                    </a:solidFill>
                  </a:tcPr>
                </a:tc>
                <a:tc hMerge="1">
                  <a:txBody>
                    <a:bodyPr/>
                    <a:lstStyle/>
                    <a:p>
                      <a:endParaRPr lang="fr-FR"/>
                    </a:p>
                  </a:txBody>
                  <a:tcPr/>
                </a:tc>
                <a:tc>
                  <a:txBody>
                    <a:bodyPr/>
                    <a:lstStyle/>
                    <a:p>
                      <a:pPr algn="ctr" rtl="0" fontAlgn="ctr"/>
                      <a:r>
                        <a:rPr lang="fr-FR" sz="1200" b="1" i="0" u="none" strike="noStrike" dirty="0">
                          <a:solidFill>
                            <a:srgbClr val="000000"/>
                          </a:solidFill>
                          <a:effectLst/>
                          <a:latin typeface="Roboto"/>
                          <a:cs typeface="Roboto"/>
                        </a:rPr>
                        <a:t>Ratio émission GES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905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E7EBF4"/>
                    </a:solidFill>
                  </a:tcPr>
                </a:tc>
                <a:tc>
                  <a:txBody>
                    <a:bodyPr/>
                    <a:lstStyle/>
                    <a:p>
                      <a:pPr algn="ctr" rtl="0" fontAlgn="ctr"/>
                      <a:r>
                        <a:rPr lang="fr-FR" sz="1200" b="1" i="0" u="none" strike="noStrike" dirty="0">
                          <a:solidFill>
                            <a:srgbClr val="000000"/>
                          </a:solidFill>
                          <a:effectLst/>
                          <a:latin typeface="Roboto"/>
                          <a:cs typeface="Roboto"/>
                        </a:rPr>
                        <a:t>Montant</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905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E7EBF4"/>
                    </a:solidFill>
                  </a:tcPr>
                </a:tc>
                <a:tc>
                  <a:txBody>
                    <a:bodyPr/>
                    <a:lstStyle/>
                    <a:p>
                      <a:pPr algn="ctr" rtl="0" fontAlgn="ctr"/>
                      <a:r>
                        <a:rPr lang="fr-FR" sz="1200" b="1" i="0" u="none" strike="noStrike" dirty="0">
                          <a:solidFill>
                            <a:srgbClr val="000000"/>
                          </a:solidFill>
                          <a:effectLst/>
                          <a:latin typeface="Roboto"/>
                          <a:cs typeface="Roboto"/>
                        </a:rPr>
                        <a:t>Prix moyen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905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E7EBF4"/>
                    </a:solidFill>
                  </a:tcPr>
                </a:tc>
                <a:extLst>
                  <a:ext uri="{0D108BD9-81ED-4DB2-BD59-A6C34878D82A}">
                    <a16:rowId xmlns="" xmlns:a16="http://schemas.microsoft.com/office/drawing/2014/main" val="10001"/>
                  </a:ext>
                </a:extLst>
              </a:tr>
              <a:tr h="208792">
                <a:tc>
                  <a:txBody>
                    <a:bodyPr/>
                    <a:lstStyle/>
                    <a:p>
                      <a:pPr algn="ctr" rtl="0" fontAlgn="ctr"/>
                      <a:r>
                        <a:rPr lang="fr-FR" sz="1200" b="0" i="0" u="none" strike="noStrike" dirty="0">
                          <a:solidFill>
                            <a:srgbClr val="000000"/>
                          </a:solidFill>
                          <a:effectLst/>
                          <a:latin typeface="Roboto"/>
                          <a:cs typeface="Roboto"/>
                        </a:rPr>
                        <a:t>Électricité</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6 594 969 kWh/an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6 594 969 kWh/an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4 300 T/an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6 949 371 </a:t>
                      </a:r>
                      <a:r>
                        <a:rPr lang="fr-FR" sz="1200" b="0" i="0" u="none" strike="noStrike" dirty="0" err="1">
                          <a:solidFill>
                            <a:srgbClr val="000000"/>
                          </a:solidFill>
                          <a:effectLst/>
                          <a:latin typeface="Roboto"/>
                          <a:cs typeface="Roboto"/>
                        </a:rPr>
                        <a:t>DhsTTC</a:t>
                      </a:r>
                      <a:r>
                        <a:rPr lang="fr-FR" sz="1200" b="0" i="0" u="none" strike="noStrike" dirty="0">
                          <a:solidFill>
                            <a:srgbClr val="000000"/>
                          </a:solidFill>
                          <a:effectLst/>
                          <a:latin typeface="Roboto"/>
                          <a:cs typeface="Roboto"/>
                        </a:rPr>
                        <a:t>/an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1,05  DhsTTC/kWh.an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 xmlns:a16="http://schemas.microsoft.com/office/drawing/2014/main" val="10002"/>
                  </a:ext>
                </a:extLst>
              </a:tr>
              <a:tr h="208792">
                <a:tc>
                  <a:txBody>
                    <a:bodyPr/>
                    <a:lstStyle/>
                    <a:p>
                      <a:pPr algn="ctr" rtl="0" fontAlgn="ctr"/>
                      <a:r>
                        <a:rPr lang="fr-FR" sz="1200" b="0" i="0" u="none" strike="noStrike" dirty="0">
                          <a:solidFill>
                            <a:srgbClr val="000000"/>
                          </a:solidFill>
                          <a:effectLst/>
                          <a:latin typeface="Roboto"/>
                          <a:cs typeface="Roboto"/>
                        </a:rPr>
                        <a:t>Gasoil</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FFFFFF"/>
                    </a:solidFill>
                  </a:tcPr>
                </a:tc>
                <a:tc>
                  <a:txBody>
                    <a:bodyPr/>
                    <a:lstStyle/>
                    <a:p>
                      <a:pPr algn="ctr" rtl="0" fontAlgn="ctr"/>
                      <a:r>
                        <a:rPr lang="fr-FR" sz="1200" b="0" i="0" u="none" strike="noStrike" dirty="0">
                          <a:solidFill>
                            <a:srgbClr val="000000"/>
                          </a:solidFill>
                          <a:effectLst/>
                          <a:latin typeface="Roboto"/>
                          <a:cs typeface="Roboto"/>
                        </a:rPr>
                        <a:t>76 007  </a:t>
                      </a:r>
                      <a:r>
                        <a:rPr lang="fr-FR" sz="1200" b="0" i="0" u="none" strike="noStrike" dirty="0" smtClean="0">
                          <a:solidFill>
                            <a:srgbClr val="000000"/>
                          </a:solidFill>
                          <a:effectLst/>
                          <a:latin typeface="Roboto"/>
                          <a:cs typeface="Roboto"/>
                        </a:rPr>
                        <a:t>L/an</a:t>
                      </a:r>
                      <a:endParaRPr lang="fr-FR" sz="1200" b="0" i="0" u="none" strike="noStrike" dirty="0">
                        <a:solidFill>
                          <a:srgbClr val="000000"/>
                        </a:solidFill>
                        <a:effectLst/>
                        <a:latin typeface="Roboto"/>
                        <a:cs typeface="Roboto"/>
                      </a:endParaRP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FFFFFF"/>
                    </a:solidFill>
                  </a:tcPr>
                </a:tc>
                <a:tc>
                  <a:txBody>
                    <a:bodyPr/>
                    <a:lstStyle/>
                    <a:p>
                      <a:pPr algn="ctr" rtl="0" fontAlgn="ctr"/>
                      <a:r>
                        <a:rPr lang="fr-FR" sz="1200" b="0" i="0" u="none" strike="noStrike" dirty="0">
                          <a:solidFill>
                            <a:srgbClr val="000000"/>
                          </a:solidFill>
                          <a:effectLst/>
                          <a:latin typeface="Roboto"/>
                          <a:cs typeface="Roboto"/>
                        </a:rPr>
                        <a:t>756 273 kWh/an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FFFFF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200" b="0" i="0" u="none" strike="noStrike" dirty="0">
                          <a:solidFill>
                            <a:srgbClr val="000000"/>
                          </a:solidFill>
                          <a:effectLst/>
                          <a:latin typeface="Roboto"/>
                          <a:cs typeface="Roboto"/>
                        </a:rPr>
                        <a:t>493 T/an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rtl="0" fontAlgn="ctr"/>
                      <a:r>
                        <a:rPr lang="fr-FR" sz="1200" b="0" i="0" u="none" strike="noStrike" dirty="0">
                          <a:solidFill>
                            <a:srgbClr val="000000"/>
                          </a:solidFill>
                          <a:effectLst/>
                          <a:latin typeface="Roboto"/>
                          <a:cs typeface="Roboto"/>
                        </a:rPr>
                        <a:t>678 001 </a:t>
                      </a:r>
                      <a:r>
                        <a:rPr lang="fr-FR" sz="1200" b="0" i="0" u="none" strike="noStrike" dirty="0" err="1">
                          <a:solidFill>
                            <a:srgbClr val="000000"/>
                          </a:solidFill>
                          <a:effectLst/>
                          <a:latin typeface="Roboto"/>
                          <a:cs typeface="Roboto"/>
                        </a:rPr>
                        <a:t>DhsTTC</a:t>
                      </a:r>
                      <a:r>
                        <a:rPr lang="fr-FR" sz="1200" b="0" i="0" u="none" strike="noStrike" dirty="0">
                          <a:solidFill>
                            <a:srgbClr val="000000"/>
                          </a:solidFill>
                          <a:effectLst/>
                          <a:latin typeface="Roboto"/>
                          <a:cs typeface="Roboto"/>
                        </a:rPr>
                        <a:t>/an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FFFFFF"/>
                    </a:solidFill>
                  </a:tcPr>
                </a:tc>
                <a:tc>
                  <a:txBody>
                    <a:bodyPr/>
                    <a:lstStyle/>
                    <a:p>
                      <a:pPr algn="ctr" rtl="0" fontAlgn="ctr"/>
                      <a:r>
                        <a:rPr lang="fr-FR" sz="1200" b="0" i="0" u="none" strike="noStrike" dirty="0">
                          <a:solidFill>
                            <a:srgbClr val="000000"/>
                          </a:solidFill>
                          <a:effectLst/>
                          <a:latin typeface="Roboto"/>
                          <a:cs typeface="Roboto"/>
                        </a:rPr>
                        <a:t>8,92   DhsTTC/L.an</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3"/>
                  </a:ext>
                </a:extLst>
              </a:tr>
              <a:tr h="237451">
                <a:tc gridSpan="2">
                  <a:txBody>
                    <a:bodyPr/>
                    <a:lstStyle/>
                    <a:p>
                      <a:pPr algn="ctr" rtl="0" fontAlgn="ctr"/>
                      <a:r>
                        <a:rPr lang="fr-FR" sz="1200" b="0" i="0" u="none" strike="noStrike" dirty="0">
                          <a:solidFill>
                            <a:srgbClr val="000000"/>
                          </a:solidFill>
                          <a:effectLst/>
                          <a:latin typeface="Roboto"/>
                          <a:cs typeface="Roboto"/>
                        </a:rPr>
                        <a:t>Total</a:t>
                      </a:r>
                    </a:p>
                  </a:txBody>
                  <a:tcPr marL="8699" marR="8699" marT="8699" marB="0" anchor="ctr">
                    <a:lnL w="12700" cap="flat" cmpd="sng" algn="ctr">
                      <a:solidFill>
                        <a:srgbClr val="4472C4"/>
                      </a:solidFill>
                      <a:prstDash val="solid"/>
                      <a:round/>
                      <a:headEnd type="none" w="med" len="med"/>
                      <a:tailEnd type="none" w="med" len="med"/>
                    </a:lnL>
                    <a:lnR>
                      <a:noFill/>
                    </a:lnR>
                    <a:lnT w="12700" cap="flat" cmpd="sng" algn="ctr">
                      <a:solidFill>
                        <a:srgbClr val="18498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hMerge="1">
                  <a:txBody>
                    <a:bodyPr/>
                    <a:lstStyle/>
                    <a:p>
                      <a:endParaRPr lang="fr-FR"/>
                    </a:p>
                  </a:txBody>
                  <a:tcPr/>
                </a:tc>
                <a:tc>
                  <a:txBody>
                    <a:bodyPr/>
                    <a:lstStyle/>
                    <a:p>
                      <a:pPr algn="l" rtl="0" fontAlgn="ctr"/>
                      <a:r>
                        <a:rPr lang="fr-FR" sz="1200" b="1" i="0" u="none" strike="noStrike" dirty="0">
                          <a:solidFill>
                            <a:srgbClr val="000000"/>
                          </a:solidFill>
                          <a:effectLst/>
                          <a:latin typeface="Roboto"/>
                          <a:cs typeface="Roboto"/>
                        </a:rPr>
                        <a:t>7 351 242   </a:t>
                      </a:r>
                    </a:p>
                  </a:txBody>
                  <a:tcPr marL="8699" marR="8699" marT="8699" marB="0" anchor="ctr">
                    <a:lnL>
                      <a:noFill/>
                    </a:lnL>
                    <a:lnR w="12700" cap="flat" cmpd="sng" algn="ctr">
                      <a:solidFill>
                        <a:srgbClr val="4472C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1" i="0" u="none" strike="noStrike" dirty="0">
                          <a:solidFill>
                            <a:srgbClr val="000000"/>
                          </a:solidFill>
                          <a:effectLst/>
                          <a:latin typeface="Roboto"/>
                          <a:cs typeface="Roboto"/>
                        </a:rPr>
                        <a:t>4 793</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1" i="0" u="none" strike="noStrike" dirty="0">
                          <a:solidFill>
                            <a:srgbClr val="000000"/>
                          </a:solidFill>
                          <a:effectLst/>
                          <a:latin typeface="Roboto"/>
                          <a:cs typeface="Roboto"/>
                        </a:rPr>
                        <a:t>7 627 372</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rtl="0" fontAlgn="ctr"/>
                      <a:r>
                        <a:rPr lang="fr-FR" sz="1200" b="1" i="0" u="none" strike="noStrike" dirty="0">
                          <a:solidFill>
                            <a:srgbClr val="000000"/>
                          </a:solidFill>
                          <a:effectLst/>
                          <a:latin typeface="Roboto"/>
                          <a:cs typeface="Roboto"/>
                        </a:rPr>
                        <a:t>1,04</a:t>
                      </a:r>
                      <a:r>
                        <a:rPr lang="fr-FR" sz="1200" b="1" i="0" u="none" strike="noStrike" baseline="0" dirty="0">
                          <a:solidFill>
                            <a:srgbClr val="000000"/>
                          </a:solidFill>
                          <a:effectLst/>
                          <a:latin typeface="Roboto"/>
                          <a:cs typeface="Roboto"/>
                        </a:rPr>
                        <a:t> </a:t>
                      </a:r>
                      <a:r>
                        <a:rPr lang="fr-FR" sz="1200" b="1" i="0" u="none" strike="noStrike" dirty="0">
                          <a:solidFill>
                            <a:srgbClr val="000000"/>
                          </a:solidFill>
                          <a:effectLst/>
                          <a:latin typeface="Roboto"/>
                          <a:cs typeface="Roboto"/>
                        </a:rPr>
                        <a:t>DhsTTC/kWh.an </a:t>
                      </a:r>
                    </a:p>
                  </a:txBody>
                  <a:tcPr marL="8699" marR="8699" marT="8699" marB="0"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graphicFrame>
        <p:nvGraphicFramePr>
          <p:cNvPr id="6" name="Graphique 19"/>
          <p:cNvGraphicFramePr>
            <a:graphicFrameLocks/>
          </p:cNvGraphicFramePr>
          <p:nvPr>
            <p:extLst>
              <p:ext uri="{D42A27DB-BD31-4B8C-83A1-F6EECF244321}">
                <p14:modId xmlns:p14="http://schemas.microsoft.com/office/powerpoint/2010/main" val="1899896343"/>
              </p:ext>
            </p:extLst>
          </p:nvPr>
        </p:nvGraphicFramePr>
        <p:xfrm>
          <a:off x="1037968" y="2250771"/>
          <a:ext cx="7300686" cy="46373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aphique 20"/>
          <p:cNvGraphicFramePr>
            <a:graphicFrameLocks/>
          </p:cNvGraphicFramePr>
          <p:nvPr>
            <p:extLst>
              <p:ext uri="{D42A27DB-BD31-4B8C-83A1-F6EECF244321}">
                <p14:modId xmlns:p14="http://schemas.microsoft.com/office/powerpoint/2010/main" val="3071678909"/>
              </p:ext>
            </p:extLst>
          </p:nvPr>
        </p:nvGraphicFramePr>
        <p:xfrm>
          <a:off x="5842198" y="3403599"/>
          <a:ext cx="4862286" cy="3352801"/>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logo_ecotaqa_Blanc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1" name="Group 10"/>
          <p:cNvGrpSpPr/>
          <p:nvPr/>
        </p:nvGrpSpPr>
        <p:grpSpPr>
          <a:xfrm>
            <a:off x="-1996168" y="2040939"/>
            <a:ext cx="2858973" cy="3683003"/>
            <a:chOff x="4421757" y="3739789"/>
            <a:chExt cx="3352918" cy="4319315"/>
          </a:xfrm>
        </p:grpSpPr>
        <p:sp>
          <p:nvSpPr>
            <p:cNvPr id="12" name="Rectangle 11"/>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33682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2156810"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chemeClr val="tx1">
                    <a:lumMod val="75000"/>
                    <a:lumOff val="25000"/>
                  </a:schemeClr>
                </a:solidFill>
                <a:latin typeface="Helvetica"/>
                <a:ea typeface="+mn-ea"/>
                <a:cs typeface="Helvetica"/>
              </a:rPr>
              <a:t>Consommation </a:t>
            </a:r>
            <a:r>
              <a:rPr lang="fr-FR" sz="3200" b="1" dirty="0">
                <a:solidFill>
                  <a:srgbClr val="589834"/>
                </a:solidFill>
                <a:latin typeface="Helvetica"/>
                <a:ea typeface="+mn-ea"/>
                <a:cs typeface="Helvetica"/>
              </a:rPr>
              <a:t>et couts énergétiques du GIE</a:t>
            </a:r>
          </a:p>
        </p:txBody>
      </p:sp>
      <p:sp>
        <p:nvSpPr>
          <p:cNvPr id="4" name="Rectangle 3"/>
          <p:cNvSpPr/>
          <p:nvPr/>
        </p:nvSpPr>
        <p:spPr>
          <a:xfrm>
            <a:off x="2365024" y="1325563"/>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589834"/>
                </a:solidFill>
                <a:latin typeface="Roboto"/>
                <a:ea typeface="Calibri" panose="020F0502020204030204" pitchFamily="34" charset="0"/>
                <a:cs typeface="Roboto"/>
              </a:rPr>
              <a:t>Consommation spécifique</a:t>
            </a:r>
          </a:p>
        </p:txBody>
      </p:sp>
      <p:graphicFrame>
        <p:nvGraphicFramePr>
          <p:cNvPr id="5" name="Tableau 4"/>
          <p:cNvGraphicFramePr>
            <a:graphicFrameLocks noGrp="1"/>
          </p:cNvGraphicFramePr>
          <p:nvPr>
            <p:extLst>
              <p:ext uri="{D42A27DB-BD31-4B8C-83A1-F6EECF244321}">
                <p14:modId xmlns:p14="http://schemas.microsoft.com/office/powerpoint/2010/main" val="3354730356"/>
              </p:ext>
            </p:extLst>
          </p:nvPr>
        </p:nvGraphicFramePr>
        <p:xfrm>
          <a:off x="2365024" y="1852273"/>
          <a:ext cx="6460668" cy="2151615"/>
        </p:xfrm>
        <a:graphic>
          <a:graphicData uri="http://schemas.openxmlformats.org/drawingml/2006/table">
            <a:tbl>
              <a:tblPr/>
              <a:tblGrid>
                <a:gridCol w="3891640">
                  <a:extLst>
                    <a:ext uri="{9D8B030D-6E8A-4147-A177-3AD203B41FA5}">
                      <a16:colId xmlns="" xmlns:a16="http://schemas.microsoft.com/office/drawing/2014/main" val="20000"/>
                    </a:ext>
                  </a:extLst>
                </a:gridCol>
                <a:gridCol w="1059542">
                  <a:extLst>
                    <a:ext uri="{9D8B030D-6E8A-4147-A177-3AD203B41FA5}">
                      <a16:colId xmlns="" xmlns:a16="http://schemas.microsoft.com/office/drawing/2014/main" val="20001"/>
                    </a:ext>
                  </a:extLst>
                </a:gridCol>
                <a:gridCol w="1310355">
                  <a:extLst>
                    <a:ext uri="{9D8B030D-6E8A-4147-A177-3AD203B41FA5}">
                      <a16:colId xmlns="" xmlns:a16="http://schemas.microsoft.com/office/drawing/2014/main" val="20002"/>
                    </a:ext>
                  </a:extLst>
                </a:gridCol>
                <a:gridCol w="199131">
                  <a:extLst>
                    <a:ext uri="{9D8B030D-6E8A-4147-A177-3AD203B41FA5}">
                      <a16:colId xmlns="" xmlns:a16="http://schemas.microsoft.com/office/drawing/2014/main" val="20003"/>
                    </a:ext>
                  </a:extLst>
                </a:gridCol>
              </a:tblGrid>
              <a:tr h="237090">
                <a:tc>
                  <a:txBody>
                    <a:bodyPr/>
                    <a:lstStyle/>
                    <a:p>
                      <a:pPr algn="l" fontAlgn="b"/>
                      <a:endParaRPr lang="fr-FR" sz="1400" b="0" i="0" u="none" strike="noStrike" dirty="0">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0"/>
                  </a:ext>
                </a:extLst>
              </a:tr>
              <a:tr h="237090">
                <a:tc>
                  <a:txBody>
                    <a:bodyPr/>
                    <a:lstStyle/>
                    <a:p>
                      <a:pPr algn="l" fontAlgn="ctr"/>
                      <a:r>
                        <a:rPr lang="fr-FR" sz="1400" b="0" i="0" u="none" strike="noStrike" dirty="0">
                          <a:solidFill>
                            <a:schemeClr val="tx1">
                              <a:lumMod val="75000"/>
                              <a:lumOff val="25000"/>
                            </a:schemeClr>
                          </a:solidFill>
                          <a:effectLst/>
                          <a:latin typeface="Roboto"/>
                          <a:cs typeface="Roboto"/>
                        </a:rPr>
                        <a:t>Emissions de CO2</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4 793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a:t>
                      </a:r>
                      <a:r>
                        <a:rPr lang="fr-FR" sz="1400" b="0" i="0" u="none" strike="noStrike" dirty="0" err="1">
                          <a:solidFill>
                            <a:schemeClr val="tx1">
                              <a:lumMod val="75000"/>
                              <a:lumOff val="25000"/>
                            </a:schemeClr>
                          </a:solidFill>
                          <a:effectLst/>
                          <a:latin typeface="Roboto"/>
                          <a:cs typeface="Roboto"/>
                        </a:rPr>
                        <a:t>T</a:t>
                      </a:r>
                      <a:r>
                        <a:rPr lang="fr-FR" sz="1400" b="0" i="0" u="none" strike="noStrike" dirty="0">
                          <a:solidFill>
                            <a:schemeClr val="tx1">
                              <a:lumMod val="75000"/>
                              <a:lumOff val="25000"/>
                            </a:schemeClr>
                          </a:solidFill>
                          <a:effectLst/>
                          <a:latin typeface="Roboto"/>
                          <a:cs typeface="Roboto"/>
                        </a:rPr>
                        <a:t> équ.CO2/an</a:t>
                      </a: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1"/>
                  </a:ext>
                </a:extLst>
              </a:tr>
              <a:tr h="237090">
                <a:tc>
                  <a:txBody>
                    <a:bodyPr/>
                    <a:lstStyle/>
                    <a:p>
                      <a:pPr algn="l" fontAlgn="ctr"/>
                      <a:r>
                        <a:rPr lang="fr-FR" sz="1400" b="0" i="0" u="none" strike="noStrike" dirty="0">
                          <a:solidFill>
                            <a:schemeClr val="tx1">
                              <a:lumMod val="75000"/>
                              <a:lumOff val="25000"/>
                            </a:schemeClr>
                          </a:solidFill>
                          <a:effectLst/>
                          <a:latin typeface="Roboto"/>
                          <a:cs typeface="Roboto"/>
                        </a:rPr>
                        <a:t>Consommation d'énergie / Surface totale</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6 483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kWh/</a:t>
                      </a:r>
                      <a:r>
                        <a:rPr lang="fr-FR" sz="1400" b="0" i="0" u="none" strike="noStrike" dirty="0" err="1">
                          <a:solidFill>
                            <a:schemeClr val="tx1">
                              <a:lumMod val="75000"/>
                              <a:lumOff val="25000"/>
                            </a:schemeClr>
                          </a:solidFill>
                          <a:effectLst/>
                          <a:latin typeface="Roboto"/>
                          <a:cs typeface="Roboto"/>
                        </a:rPr>
                        <a:t>HA.an</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r h="237090">
                <a:tc>
                  <a:txBody>
                    <a:bodyPr/>
                    <a:lstStyle/>
                    <a:p>
                      <a:pPr algn="l" fontAlgn="ctr"/>
                      <a:r>
                        <a:rPr lang="fr-FR" sz="1400" b="0" i="0" u="none" strike="noStrike">
                          <a:solidFill>
                            <a:schemeClr val="tx1">
                              <a:lumMod val="75000"/>
                              <a:lumOff val="25000"/>
                            </a:schemeClr>
                          </a:solidFill>
                          <a:effectLst/>
                          <a:latin typeface="Roboto"/>
                          <a:cs typeface="Roboto"/>
                        </a:rPr>
                        <a:t>Consommation d'énergie / Surface cultivée</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11 847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kWh/</a:t>
                      </a:r>
                      <a:r>
                        <a:rPr lang="fr-FR" sz="1400" b="0" i="0" u="none" strike="noStrike" dirty="0" err="1">
                          <a:solidFill>
                            <a:schemeClr val="tx1">
                              <a:lumMod val="75000"/>
                              <a:lumOff val="25000"/>
                            </a:schemeClr>
                          </a:solidFill>
                          <a:effectLst/>
                          <a:latin typeface="Roboto"/>
                          <a:cs typeface="Roboto"/>
                        </a:rPr>
                        <a:t>HA.an</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3"/>
                  </a:ext>
                </a:extLst>
              </a:tr>
              <a:tr h="283305">
                <a:tc>
                  <a:txBody>
                    <a:bodyPr/>
                    <a:lstStyle/>
                    <a:p>
                      <a:pPr algn="l" fontAlgn="ctr"/>
                      <a:r>
                        <a:rPr lang="fr-FR" sz="1400" b="0" i="0" u="none" strike="noStrike" dirty="0">
                          <a:solidFill>
                            <a:schemeClr val="tx1">
                              <a:lumMod val="75000"/>
                              <a:lumOff val="25000"/>
                            </a:schemeClr>
                          </a:solidFill>
                          <a:effectLst/>
                          <a:latin typeface="Roboto"/>
                          <a:cs typeface="Roboto"/>
                        </a:rPr>
                        <a:t>Consommation d'énergie / Consommation eau</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1,22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kWh/m3</a:t>
                      </a: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4"/>
                  </a:ext>
                </a:extLst>
              </a:tr>
              <a:tr h="218123">
                <a:tc rowSpan="2">
                  <a:txBody>
                    <a:bodyPr/>
                    <a:lstStyle/>
                    <a:p>
                      <a:pPr algn="l" fontAlgn="ctr"/>
                      <a:r>
                        <a:rPr lang="fr-FR" sz="1400" b="0" i="0" u="none" strike="noStrike" dirty="0">
                          <a:solidFill>
                            <a:schemeClr val="tx1">
                              <a:lumMod val="75000"/>
                              <a:lumOff val="25000"/>
                            </a:schemeClr>
                          </a:solidFill>
                          <a:effectLst/>
                          <a:latin typeface="Roboto"/>
                          <a:cs typeface="Roboto"/>
                        </a:rPr>
                        <a:t>Energie par quantité de produit </a:t>
                      </a:r>
                    </a:p>
                    <a:p>
                      <a:pPr algn="l" fontAlgn="ctr"/>
                      <a:r>
                        <a:rPr lang="fr-FR" sz="1400" b="0" i="0" u="none" strike="noStrike" dirty="0">
                          <a:solidFill>
                            <a:schemeClr val="tx1">
                              <a:lumMod val="75000"/>
                              <a:lumOff val="25000"/>
                            </a:schemeClr>
                          </a:solidFill>
                          <a:effectLst/>
                          <a:latin typeface="Roboto"/>
                          <a:cs typeface="Roboto"/>
                        </a:rPr>
                        <a:t>Cout</a:t>
                      </a:r>
                      <a:r>
                        <a:rPr lang="fr-FR" sz="1400" b="0" i="0" u="none" strike="noStrike" baseline="0" dirty="0">
                          <a:solidFill>
                            <a:schemeClr val="tx1">
                              <a:lumMod val="75000"/>
                              <a:lumOff val="25000"/>
                            </a:schemeClr>
                          </a:solidFill>
                          <a:effectLst/>
                          <a:latin typeface="Roboto"/>
                          <a:cs typeface="Roboto"/>
                        </a:rPr>
                        <a:t> </a:t>
                      </a:r>
                      <a:r>
                        <a:rPr lang="fr-FR" sz="1400" b="0" i="0" u="none" strike="noStrike" dirty="0">
                          <a:solidFill>
                            <a:schemeClr val="tx1">
                              <a:lumMod val="75000"/>
                              <a:lumOff val="25000"/>
                            </a:schemeClr>
                          </a:solidFill>
                          <a:effectLst/>
                          <a:latin typeface="Roboto"/>
                          <a:cs typeface="Roboto"/>
                        </a:rPr>
                        <a:t>d'énergie / Consommation eau</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a:r>
                        <a:rPr lang="fr-FR" sz="1400" b="0" i="0" u="none" strike="noStrike" kern="1200" dirty="0" smtClean="0">
                          <a:solidFill>
                            <a:schemeClr val="bg1"/>
                          </a:solidFill>
                          <a:effectLst/>
                          <a:latin typeface="Roboto"/>
                          <a:ea typeface="+mn-ea"/>
                          <a:cs typeface="Roboto"/>
                        </a:rPr>
                        <a:t>353</a:t>
                      </a:r>
                      <a:endParaRPr lang="fr-FR" sz="1400" b="0" i="0" u="none" strike="noStrike" kern="1200" dirty="0">
                        <a:solidFill>
                          <a:schemeClr val="bg1"/>
                        </a:solidFill>
                        <a:effectLst/>
                        <a:latin typeface="Roboto"/>
                        <a:ea typeface="+mn-ea"/>
                        <a:cs typeface="Roboto"/>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marL="0" algn="l" defTabSz="914400" rtl="0" eaLnBrk="1" fontAlgn="ctr" latinLnBrk="0" hangingPunct="1"/>
                      <a:r>
                        <a:rPr lang="fr-FR" sz="1400" b="0" i="0" u="none" strike="noStrike" kern="1200" dirty="0" smtClean="0">
                          <a:solidFill>
                            <a:schemeClr val="tx1">
                              <a:lumMod val="75000"/>
                              <a:lumOff val="25000"/>
                            </a:schemeClr>
                          </a:solidFill>
                          <a:effectLst/>
                          <a:latin typeface="Roboto"/>
                          <a:ea typeface="+mn-ea"/>
                          <a:cs typeface="Roboto"/>
                        </a:rPr>
                        <a:t>kWh/T.an</a:t>
                      </a:r>
                      <a:endParaRPr lang="fr-FR" sz="1400" b="0" i="0" u="none" strike="noStrike" kern="1200" dirty="0">
                        <a:solidFill>
                          <a:schemeClr val="tx1">
                            <a:lumMod val="75000"/>
                            <a:lumOff val="25000"/>
                          </a:schemeClr>
                        </a:solidFill>
                        <a:effectLst/>
                        <a:latin typeface="Roboto"/>
                        <a:ea typeface="+mn-ea"/>
                        <a:cs typeface="Roboto"/>
                      </a:endParaRP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rowSpan="2">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5"/>
                  </a:ext>
                </a:extLst>
              </a:tr>
              <a:tr h="218123">
                <a:tc vMerge="1">
                  <a:txBody>
                    <a:bodyPr/>
                    <a:lstStyle/>
                    <a:p>
                      <a:endParaRPr lang="fr-FR"/>
                    </a:p>
                  </a:txBody>
                  <a:tcPr/>
                </a:tc>
                <a:tc>
                  <a:txBody>
                    <a:bodyPr/>
                    <a:lstStyle/>
                    <a:p>
                      <a:pPr algn="ctr" fontAlgn="ctr"/>
                      <a:r>
                        <a:rPr lang="fr-FR" sz="1400" b="0" i="0" u="none" strike="noStrike" dirty="0">
                          <a:solidFill>
                            <a:schemeClr val="bg1"/>
                          </a:solidFill>
                          <a:effectLst/>
                          <a:latin typeface="Roboto"/>
                          <a:cs typeface="Roboto"/>
                        </a:rPr>
                        <a:t>1,3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a:t>
                      </a:r>
                      <a:r>
                        <a:rPr lang="fr-FR" sz="1400" b="0" i="0" u="none" strike="noStrike" dirty="0" err="1">
                          <a:solidFill>
                            <a:schemeClr val="tx1">
                              <a:lumMod val="75000"/>
                              <a:lumOff val="25000"/>
                            </a:schemeClr>
                          </a:solidFill>
                          <a:effectLst/>
                          <a:latin typeface="Roboto"/>
                          <a:cs typeface="Roboto"/>
                        </a:rPr>
                        <a:t>Dhs</a:t>
                      </a:r>
                      <a:r>
                        <a:rPr lang="fr-FR" sz="1400" b="0" i="0" u="none" strike="noStrike" dirty="0">
                          <a:solidFill>
                            <a:schemeClr val="tx1">
                              <a:lumMod val="75000"/>
                              <a:lumOff val="25000"/>
                            </a:schemeClr>
                          </a:solidFill>
                          <a:effectLst/>
                          <a:latin typeface="Roboto"/>
                          <a:cs typeface="Roboto"/>
                        </a:rPr>
                        <a:t> TTC/m3</a:t>
                      </a: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vMerge="1">
                  <a:txBody>
                    <a:bodyPr/>
                    <a:lstStyle/>
                    <a:p>
                      <a:endParaRPr lang="fr-FR"/>
                    </a:p>
                  </a:txBody>
                  <a:tcPr/>
                </a:tc>
              </a:tr>
              <a:tr h="237090">
                <a:tc>
                  <a:txBody>
                    <a:bodyPr/>
                    <a:lstStyle/>
                    <a:p>
                      <a:pPr algn="l" fontAlgn="ctr"/>
                      <a:r>
                        <a:rPr lang="fr-FR" sz="1400" b="0" i="0" u="none" strike="noStrike">
                          <a:solidFill>
                            <a:schemeClr val="tx1">
                              <a:lumMod val="75000"/>
                              <a:lumOff val="25000"/>
                            </a:schemeClr>
                          </a:solidFill>
                          <a:effectLst/>
                          <a:latin typeface="Roboto"/>
                          <a:cs typeface="Roboto"/>
                        </a:rPr>
                        <a:t>Cout annuel  / Surface totale</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6 726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a:t>
                      </a:r>
                      <a:r>
                        <a:rPr lang="fr-FR" sz="1400" b="0" i="0" u="none" strike="noStrike" dirty="0" err="1">
                          <a:solidFill>
                            <a:schemeClr val="tx1">
                              <a:lumMod val="75000"/>
                              <a:lumOff val="25000"/>
                            </a:schemeClr>
                          </a:solidFill>
                          <a:effectLst/>
                          <a:latin typeface="Roboto"/>
                          <a:cs typeface="Roboto"/>
                        </a:rPr>
                        <a:t>Dh</a:t>
                      </a:r>
                      <a:r>
                        <a:rPr lang="fr-FR" sz="1400" b="0" i="0" u="none" strike="noStrike" dirty="0">
                          <a:solidFill>
                            <a:schemeClr val="tx1">
                              <a:lumMod val="75000"/>
                              <a:lumOff val="25000"/>
                            </a:schemeClr>
                          </a:solidFill>
                          <a:effectLst/>
                          <a:latin typeface="Roboto"/>
                          <a:cs typeface="Roboto"/>
                        </a:rPr>
                        <a:t> TTC /</a:t>
                      </a:r>
                      <a:r>
                        <a:rPr lang="fr-FR" sz="1400" b="0" i="0" u="none" strike="noStrike" dirty="0" err="1">
                          <a:solidFill>
                            <a:schemeClr val="tx1">
                              <a:lumMod val="75000"/>
                              <a:lumOff val="25000"/>
                            </a:schemeClr>
                          </a:solidFill>
                          <a:effectLst/>
                          <a:latin typeface="Roboto"/>
                          <a:cs typeface="Roboto"/>
                        </a:rPr>
                        <a:t>HA.an</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6"/>
                  </a:ext>
                </a:extLst>
              </a:tr>
              <a:tr h="237090">
                <a:tc>
                  <a:txBody>
                    <a:bodyPr/>
                    <a:lstStyle/>
                    <a:p>
                      <a:pPr algn="l" fontAlgn="ctr"/>
                      <a:r>
                        <a:rPr lang="fr-FR" sz="1400" b="0" i="0" u="none" strike="noStrike">
                          <a:solidFill>
                            <a:schemeClr val="tx1">
                              <a:lumMod val="75000"/>
                              <a:lumOff val="25000"/>
                            </a:schemeClr>
                          </a:solidFill>
                          <a:effectLst/>
                          <a:latin typeface="Roboto"/>
                          <a:cs typeface="Roboto"/>
                        </a:rPr>
                        <a:t>Cout annuel  / Surface cultivée</a:t>
                      </a:r>
                    </a:p>
                  </a:txBody>
                  <a:tcPr marL="9525" marR="9525" marT="952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fontAlgn="ctr"/>
                      <a:r>
                        <a:rPr lang="fr-FR" sz="1400" b="0" i="0" u="none" strike="noStrike" dirty="0">
                          <a:solidFill>
                            <a:schemeClr val="bg1"/>
                          </a:solidFill>
                          <a:effectLst/>
                          <a:latin typeface="Roboto"/>
                          <a:cs typeface="Roboto"/>
                        </a:rPr>
                        <a:t>12 292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589834"/>
                    </a:solidFill>
                  </a:tcPr>
                </a:tc>
                <a:tc>
                  <a:txBody>
                    <a:bodyPr/>
                    <a:lstStyle/>
                    <a:p>
                      <a:pPr algn="l" fontAlgn="ctr"/>
                      <a:r>
                        <a:rPr lang="fr-FR" sz="1400" b="0" i="0" u="none" strike="noStrike" dirty="0">
                          <a:solidFill>
                            <a:schemeClr val="tx1">
                              <a:lumMod val="75000"/>
                              <a:lumOff val="25000"/>
                            </a:schemeClr>
                          </a:solidFill>
                          <a:effectLst/>
                          <a:latin typeface="Roboto"/>
                          <a:cs typeface="Roboto"/>
                        </a:rPr>
                        <a:t>  </a:t>
                      </a:r>
                      <a:r>
                        <a:rPr lang="fr-FR" sz="1400" b="0" i="0" u="none" strike="noStrike" dirty="0" err="1">
                          <a:solidFill>
                            <a:schemeClr val="tx1">
                              <a:lumMod val="75000"/>
                              <a:lumOff val="25000"/>
                            </a:schemeClr>
                          </a:solidFill>
                          <a:effectLst/>
                          <a:latin typeface="Roboto"/>
                          <a:cs typeface="Roboto"/>
                        </a:rPr>
                        <a:t>Dh</a:t>
                      </a:r>
                      <a:r>
                        <a:rPr lang="fr-FR" sz="1400" b="0" i="0" u="none" strike="noStrike" dirty="0">
                          <a:solidFill>
                            <a:schemeClr val="tx1">
                              <a:lumMod val="75000"/>
                              <a:lumOff val="25000"/>
                            </a:schemeClr>
                          </a:solidFill>
                          <a:effectLst/>
                          <a:latin typeface="Roboto"/>
                          <a:cs typeface="Roboto"/>
                        </a:rPr>
                        <a:t> TTC /</a:t>
                      </a:r>
                      <a:r>
                        <a:rPr lang="fr-FR" sz="1400" b="0" i="0" u="none" strike="noStrike" dirty="0" err="1">
                          <a:solidFill>
                            <a:schemeClr val="tx1">
                              <a:lumMod val="75000"/>
                              <a:lumOff val="25000"/>
                            </a:schemeClr>
                          </a:solidFill>
                          <a:effectLst/>
                          <a:latin typeface="Roboto"/>
                          <a:cs typeface="Roboto"/>
                        </a:rPr>
                        <a:t>HA.an</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L w="1270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fr-FR" sz="1400" b="0" i="0" u="none" strike="noStrike" dirty="0">
                        <a:solidFill>
                          <a:schemeClr val="tx1">
                            <a:lumMod val="75000"/>
                            <a:lumOff val="25000"/>
                          </a:schemeClr>
                        </a:solidFill>
                        <a:effectLst/>
                        <a:latin typeface="Roboto"/>
                        <a:cs typeface="Roboto"/>
                      </a:endParaRPr>
                    </a:p>
                  </a:txBody>
                  <a:tcPr marL="9525" marR="9525" marT="9525" marB="0" anchor="b">
                    <a:lnL>
                      <a:noFill/>
                    </a:lnL>
                    <a:lnR>
                      <a:noFill/>
                    </a:lnR>
                    <a:lnT>
                      <a:noFill/>
                    </a:lnT>
                    <a:lnB>
                      <a:noFill/>
                    </a:lnB>
                  </a:tcPr>
                </a:tc>
                <a:extLst>
                  <a:ext uri="{0D108BD9-81ED-4DB2-BD59-A6C34878D82A}">
                    <a16:rowId xmlns="" xmlns:a16="http://schemas.microsoft.com/office/drawing/2014/main" val="10007"/>
                  </a:ext>
                </a:extLst>
              </a:tr>
            </a:tbl>
          </a:graphicData>
        </a:graphic>
      </p:graphicFrame>
      <p:pic>
        <p:nvPicPr>
          <p:cNvPr id="6" name="Image 1"/>
          <p:cNvPicPr>
            <a:picLocks noChangeAspect="1"/>
          </p:cNvPicPr>
          <p:nvPr/>
        </p:nvPicPr>
        <p:blipFill rotWithShape="1">
          <a:blip r:embed="rId2" cstate="print">
            <a:extLst>
              <a:ext uri="{28A0092B-C50C-407E-A947-70E740481C1C}">
                <a14:useLocalDpi xmlns:a14="http://schemas.microsoft.com/office/drawing/2010/main" val="0"/>
              </a:ext>
            </a:extLst>
          </a:blip>
          <a:srcRect r="14119"/>
          <a:stretch/>
        </p:blipFill>
        <p:spPr>
          <a:xfrm rot="5400000">
            <a:off x="2234903" y="4804771"/>
            <a:ext cx="1950875" cy="1703697"/>
          </a:xfrm>
          <a:prstGeom prst="rect">
            <a:avLst/>
          </a:prstGeom>
        </p:spPr>
      </p:pic>
      <p:pic>
        <p:nvPicPr>
          <p:cNvPr id="7"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1371" y="4681182"/>
            <a:ext cx="2702257" cy="1950875"/>
          </a:xfrm>
          <a:prstGeom prst="rect">
            <a:avLst/>
          </a:prstGeom>
        </p:spPr>
      </p:pic>
      <p:pic>
        <p:nvPicPr>
          <p:cNvPr id="8"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2810" y="4707723"/>
            <a:ext cx="2565779" cy="1924334"/>
          </a:xfrm>
          <a:prstGeom prst="rect">
            <a:avLst/>
          </a:prstGeom>
        </p:spPr>
      </p:pic>
      <p:sp>
        <p:nvSpPr>
          <p:cNvPr id="9" name="Rectangle 8"/>
          <p:cNvSpPr/>
          <p:nvPr/>
        </p:nvSpPr>
        <p:spPr>
          <a:xfrm>
            <a:off x="-267368" y="-481263"/>
            <a:ext cx="1938421" cy="7700210"/>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_ecotaqa_Blanc cop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2" name="Group 11"/>
          <p:cNvGrpSpPr/>
          <p:nvPr/>
        </p:nvGrpSpPr>
        <p:grpSpPr>
          <a:xfrm>
            <a:off x="11287899" y="4110182"/>
            <a:ext cx="2503686" cy="3225313"/>
            <a:chOff x="4421757" y="3739789"/>
            <a:chExt cx="3352918" cy="4319315"/>
          </a:xfrm>
        </p:grpSpPr>
        <p:sp>
          <p:nvSpPr>
            <p:cNvPr id="13" name="Rectangle 12"/>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37925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1551372" y="0"/>
            <a:ext cx="644366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rgbClr val="589834"/>
                </a:solidFill>
                <a:latin typeface="Helvetica"/>
                <a:ea typeface="+mn-ea"/>
                <a:cs typeface="Helvetica"/>
              </a:rPr>
              <a:t>Déroulement de l’étude</a:t>
            </a:r>
          </a:p>
        </p:txBody>
      </p:sp>
      <p:graphicFrame>
        <p:nvGraphicFramePr>
          <p:cNvPr id="4" name="Diagramme 2"/>
          <p:cNvGraphicFramePr/>
          <p:nvPr>
            <p:extLst>
              <p:ext uri="{D42A27DB-BD31-4B8C-83A1-F6EECF244321}">
                <p14:modId xmlns:p14="http://schemas.microsoft.com/office/powerpoint/2010/main" val="492999822"/>
              </p:ext>
            </p:extLst>
          </p:nvPr>
        </p:nvGraphicFramePr>
        <p:xfrm>
          <a:off x="1551372" y="1387089"/>
          <a:ext cx="6443662" cy="4946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ZoneTexte 3"/>
          <p:cNvSpPr txBox="1"/>
          <p:nvPr/>
        </p:nvSpPr>
        <p:spPr>
          <a:xfrm>
            <a:off x="1551372" y="6333985"/>
            <a:ext cx="1080745" cy="338554"/>
          </a:xfrm>
          <a:prstGeom prst="rect">
            <a:avLst/>
          </a:prstGeom>
          <a:noFill/>
        </p:spPr>
        <p:txBody>
          <a:bodyPr wrap="none" rtlCol="0">
            <a:spAutoFit/>
          </a:bodyPr>
          <a:lstStyle/>
          <a:p>
            <a:r>
              <a:rPr lang="fr-FR" sz="1600" b="1" dirty="0">
                <a:solidFill>
                  <a:srgbClr val="184984"/>
                </a:solidFill>
              </a:rPr>
              <a:t>ISO 50 002</a:t>
            </a:r>
          </a:p>
        </p:txBody>
      </p:sp>
      <p:sp>
        <p:nvSpPr>
          <p:cNvPr id="9" name="Rectangle 8"/>
          <p:cNvSpPr/>
          <p:nvPr/>
        </p:nvSpPr>
        <p:spPr>
          <a:xfrm>
            <a:off x="9464841" y="-467895"/>
            <a:ext cx="2727159" cy="7566527"/>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0488609"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_ecotaqa_Blanc cop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63772" y="431355"/>
            <a:ext cx="329296" cy="533604"/>
          </a:xfrm>
          <a:prstGeom prst="rect">
            <a:avLst/>
          </a:prstGeom>
        </p:spPr>
      </p:pic>
      <p:grpSp>
        <p:nvGrpSpPr>
          <p:cNvPr id="12" name="Group 11"/>
          <p:cNvGrpSpPr/>
          <p:nvPr/>
        </p:nvGrpSpPr>
        <p:grpSpPr>
          <a:xfrm>
            <a:off x="-1261657" y="-1041793"/>
            <a:ext cx="2173748" cy="2800278"/>
            <a:chOff x="4421757" y="3739789"/>
            <a:chExt cx="3352918" cy="4319315"/>
          </a:xfrm>
        </p:grpSpPr>
        <p:sp>
          <p:nvSpPr>
            <p:cNvPr id="13" name="Rectangle 12"/>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72586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104632" y="267368"/>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chemeClr val="tx1">
                    <a:lumMod val="65000"/>
                    <a:lumOff val="35000"/>
                  </a:schemeClr>
                </a:solidFill>
                <a:latin typeface="Helvetica"/>
                <a:ea typeface="+mn-ea"/>
                <a:cs typeface="Helvetica"/>
              </a:rPr>
              <a:t>APPROCHE</a:t>
            </a:r>
            <a:r>
              <a:rPr lang="fr-FR" sz="3200" b="1" dirty="0">
                <a:solidFill>
                  <a:schemeClr val="tx1">
                    <a:lumMod val="75000"/>
                    <a:lumOff val="25000"/>
                  </a:schemeClr>
                </a:solidFill>
                <a:latin typeface="Helvetica"/>
                <a:ea typeface="+mn-ea"/>
                <a:cs typeface="Helvetica"/>
              </a:rPr>
              <a:t> </a:t>
            </a:r>
            <a:r>
              <a:rPr lang="fr-FR" sz="3200" b="1" dirty="0">
                <a:solidFill>
                  <a:srgbClr val="184984"/>
                </a:solidFill>
                <a:latin typeface="Helvetica"/>
                <a:ea typeface="+mn-ea"/>
                <a:cs typeface="Helvetica"/>
              </a:rPr>
              <a:t>MÉTHODOLOGIQUE</a:t>
            </a:r>
          </a:p>
        </p:txBody>
      </p:sp>
      <p:graphicFrame>
        <p:nvGraphicFramePr>
          <p:cNvPr id="4" name="Diagramme 1"/>
          <p:cNvGraphicFramePr/>
          <p:nvPr>
            <p:extLst>
              <p:ext uri="{D42A27DB-BD31-4B8C-83A1-F6EECF244321}">
                <p14:modId xmlns:p14="http://schemas.microsoft.com/office/powerpoint/2010/main" val="3278667411"/>
              </p:ext>
            </p:extLst>
          </p:nvPr>
        </p:nvGraphicFramePr>
        <p:xfrm>
          <a:off x="413980" y="1932393"/>
          <a:ext cx="8629936" cy="4544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9464841" y="-467895"/>
            <a:ext cx="2727159" cy="7566527"/>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0488609"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_ecotaqa_Blanc cop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63772" y="431355"/>
            <a:ext cx="329296" cy="533604"/>
          </a:xfrm>
          <a:prstGeom prst="rect">
            <a:avLst/>
          </a:prstGeom>
        </p:spPr>
      </p:pic>
      <p:grpSp>
        <p:nvGrpSpPr>
          <p:cNvPr id="10" name="Group 9"/>
          <p:cNvGrpSpPr/>
          <p:nvPr/>
        </p:nvGrpSpPr>
        <p:grpSpPr>
          <a:xfrm>
            <a:off x="11168231" y="2586182"/>
            <a:ext cx="3421330" cy="4407446"/>
            <a:chOff x="4421757" y="3739789"/>
            <a:chExt cx="3352918" cy="4319315"/>
          </a:xfrm>
        </p:grpSpPr>
        <p:sp>
          <p:nvSpPr>
            <p:cNvPr id="11" name="Rectangle 10"/>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96798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3607465" y="358347"/>
            <a:ext cx="7595644" cy="6088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rgbClr val="595959"/>
                </a:solidFill>
                <a:latin typeface="Helvetica"/>
                <a:ea typeface="+mn-ea"/>
                <a:cs typeface="Helvetica"/>
              </a:rPr>
              <a:t>ETAPES ET ACTIONS </a:t>
            </a:r>
            <a:r>
              <a:rPr lang="fr-FR" sz="3200" b="1" dirty="0">
                <a:solidFill>
                  <a:srgbClr val="184984"/>
                </a:solidFill>
                <a:latin typeface="Helvetica"/>
                <a:ea typeface="+mn-ea"/>
                <a:cs typeface="Helvetica"/>
              </a:rPr>
              <a:t>RÉALISÉES</a:t>
            </a:r>
          </a:p>
        </p:txBody>
      </p:sp>
      <p:graphicFrame>
        <p:nvGraphicFramePr>
          <p:cNvPr id="4" name="Diagramme 4"/>
          <p:cNvGraphicFramePr/>
          <p:nvPr>
            <p:extLst>
              <p:ext uri="{D42A27DB-BD31-4B8C-83A1-F6EECF244321}">
                <p14:modId xmlns:p14="http://schemas.microsoft.com/office/powerpoint/2010/main" val="3659422286"/>
              </p:ext>
            </p:extLst>
          </p:nvPr>
        </p:nvGraphicFramePr>
        <p:xfrm>
          <a:off x="416552" y="1386735"/>
          <a:ext cx="2517717" cy="52998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01589" y="2204030"/>
            <a:ext cx="1897651" cy="1042988"/>
          </a:xfrm>
          <a:prstGeom prst="rect">
            <a:avLst/>
          </a:prstGeom>
        </p:spPr>
      </p:pic>
      <p:pic>
        <p:nvPicPr>
          <p:cNvPr id="6" name="Imag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03657" y="2204044"/>
            <a:ext cx="1557338" cy="1042988"/>
          </a:xfrm>
          <a:prstGeom prst="rect">
            <a:avLst/>
          </a:prstGeom>
        </p:spPr>
      </p:pic>
      <p:pic>
        <p:nvPicPr>
          <p:cNvPr id="7" name="Image 7"/>
          <p:cNvPicPr>
            <a:picLocks noChangeAspect="1"/>
          </p:cNvPicPr>
          <p:nvPr/>
        </p:nvPicPr>
        <p:blipFill rotWithShape="1">
          <a:blip r:embed="rId9" cstate="print">
            <a:extLst>
              <a:ext uri="{28A0092B-C50C-407E-A947-70E740481C1C}">
                <a14:useLocalDpi xmlns:a14="http://schemas.microsoft.com/office/drawing/2010/main" val="0"/>
              </a:ext>
            </a:extLst>
          </a:blip>
          <a:srcRect l="1606" r="32597"/>
          <a:stretch/>
        </p:blipFill>
        <p:spPr>
          <a:xfrm rot="5400000">
            <a:off x="4337614" y="4279094"/>
            <a:ext cx="1132261" cy="1400175"/>
          </a:xfrm>
          <a:prstGeom prst="rect">
            <a:avLst/>
          </a:prstGeom>
        </p:spPr>
      </p:pic>
      <p:pic>
        <p:nvPicPr>
          <p:cNvPr id="8" name="Imag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33266" y="4413051"/>
            <a:ext cx="1524000" cy="1143000"/>
          </a:xfrm>
          <a:prstGeom prst="rect">
            <a:avLst/>
          </a:prstGeom>
        </p:spPr>
      </p:pic>
      <p:grpSp>
        <p:nvGrpSpPr>
          <p:cNvPr id="9" name="Groupe 12"/>
          <p:cNvGrpSpPr/>
          <p:nvPr/>
        </p:nvGrpSpPr>
        <p:grpSpPr>
          <a:xfrm>
            <a:off x="7186700" y="4413051"/>
            <a:ext cx="2146171" cy="1143000"/>
            <a:chOff x="0" y="14869"/>
            <a:chExt cx="3259772" cy="2105870"/>
          </a:xfrm>
        </p:grpSpPr>
        <p:pic>
          <p:nvPicPr>
            <p:cNvPr id="10" name="Image 13" descr="D:\ECOTAQA\PROJET GIE TAZARTINO\LIVRABLE\Exploitation 1 - DADOSA\07- AUDIT INSTRUMENTE\THERMOGRAPHIE INFRAROUGE\FLIR0582.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5400000">
              <a:off x="1403562" y="264529"/>
              <a:ext cx="2105870" cy="1606550"/>
            </a:xfrm>
            <a:prstGeom prst="rect">
              <a:avLst/>
            </a:prstGeom>
            <a:noFill/>
            <a:ln>
              <a:noFill/>
            </a:ln>
          </p:spPr>
        </p:pic>
        <p:pic>
          <p:nvPicPr>
            <p:cNvPr id="11" name="Image 14" descr="D:\ECOTAQA\PROJET GIE TAZARTINO\LIVRABLE\Exploitation 1 - DADOSA\07- AUDIT INSTRUMENTE\THERMOGRAPHIE INFRAROUGE\FLIR0581.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5400000">
              <a:off x="-234633" y="249555"/>
              <a:ext cx="2101215" cy="1631950"/>
            </a:xfrm>
            <a:prstGeom prst="rect">
              <a:avLst/>
            </a:prstGeom>
            <a:noFill/>
            <a:ln>
              <a:noFill/>
            </a:ln>
          </p:spPr>
        </p:pic>
      </p:grpSp>
      <p:pic>
        <p:nvPicPr>
          <p:cNvPr id="12" name="Image 9"/>
          <p:cNvPicPr>
            <a:picLocks noChangeAspect="1"/>
          </p:cNvPicPr>
          <p:nvPr/>
        </p:nvPicPr>
        <p:blipFill rotWithShape="1">
          <a:blip r:embed="rId13" cstate="print">
            <a:extLst>
              <a:ext uri="{28A0092B-C50C-407E-A947-70E740481C1C}">
                <a14:useLocalDpi xmlns:a14="http://schemas.microsoft.com/office/drawing/2010/main" val="0"/>
              </a:ext>
            </a:extLst>
          </a:blip>
          <a:srcRect l="7511" r="11349"/>
          <a:stretch/>
        </p:blipFill>
        <p:spPr>
          <a:xfrm rot="5400000">
            <a:off x="9461529" y="4330916"/>
            <a:ext cx="1132261" cy="1296474"/>
          </a:xfrm>
          <a:prstGeom prst="rect">
            <a:avLst/>
          </a:prstGeom>
        </p:spPr>
      </p:pic>
      <p:pic>
        <p:nvPicPr>
          <p:cNvPr id="13" name="Image 18"/>
          <p:cNvPicPr>
            <a:picLocks noChangeAspect="1"/>
          </p:cNvPicPr>
          <p:nvPr/>
        </p:nvPicPr>
        <p:blipFill rotWithShape="1">
          <a:blip r:embed="rId14" cstate="print">
            <a:extLst>
              <a:ext uri="{28A0092B-C50C-407E-A947-70E740481C1C}">
                <a14:useLocalDpi xmlns:a14="http://schemas.microsoft.com/office/drawing/2010/main" val="0"/>
              </a:ext>
            </a:extLst>
          </a:blip>
          <a:srcRect l="9460" t="7769" r="15031" b="18187"/>
          <a:stretch/>
        </p:blipFill>
        <p:spPr>
          <a:xfrm>
            <a:off x="4203657" y="1038025"/>
            <a:ext cx="1557338" cy="1104132"/>
          </a:xfrm>
          <a:prstGeom prst="rect">
            <a:avLst/>
          </a:prstGeom>
        </p:spPr>
      </p:pic>
      <p:pic>
        <p:nvPicPr>
          <p:cNvPr id="14" name="Image 19"/>
          <p:cNvPicPr>
            <a:picLocks noChangeAspect="1"/>
          </p:cNvPicPr>
          <p:nvPr/>
        </p:nvPicPr>
        <p:blipFill rotWithShape="1">
          <a:blip r:embed="rId15" cstate="print">
            <a:extLst>
              <a:ext uri="{28A0092B-C50C-407E-A947-70E740481C1C}">
                <a14:useLocalDpi xmlns:a14="http://schemas.microsoft.com/office/drawing/2010/main" val="0"/>
              </a:ext>
            </a:extLst>
          </a:blip>
          <a:srcRect t="13124" b="22292"/>
          <a:stretch/>
        </p:blipFill>
        <p:spPr>
          <a:xfrm>
            <a:off x="7712355" y="2204030"/>
            <a:ext cx="1294249" cy="1042988"/>
          </a:xfrm>
          <a:prstGeom prst="rect">
            <a:avLst/>
          </a:prstGeom>
        </p:spPr>
      </p:pic>
      <p:pic>
        <p:nvPicPr>
          <p:cNvPr id="15" name="Image 2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032833" y="2204030"/>
            <a:ext cx="1643064" cy="1042988"/>
          </a:xfrm>
          <a:prstGeom prst="rect">
            <a:avLst/>
          </a:prstGeom>
        </p:spPr>
      </p:pic>
      <p:pic>
        <p:nvPicPr>
          <p:cNvPr id="16" name="Image 21"/>
          <p:cNvPicPr>
            <a:picLocks noChangeAspect="1"/>
          </p:cNvPicPr>
          <p:nvPr/>
        </p:nvPicPr>
        <p:blipFill rotWithShape="1">
          <a:blip r:embed="rId17" cstate="print">
            <a:extLst>
              <a:ext uri="{28A0092B-C50C-407E-A947-70E740481C1C}">
                <a14:useLocalDpi xmlns:a14="http://schemas.microsoft.com/office/drawing/2010/main" val="0"/>
              </a:ext>
            </a:extLst>
          </a:blip>
          <a:srcRect l="11875"/>
          <a:stretch/>
        </p:blipFill>
        <p:spPr>
          <a:xfrm>
            <a:off x="5801589" y="1037968"/>
            <a:ext cx="1713642" cy="1104189"/>
          </a:xfrm>
          <a:prstGeom prst="rect">
            <a:avLst/>
          </a:prstGeom>
        </p:spPr>
      </p:pic>
      <p:pic>
        <p:nvPicPr>
          <p:cNvPr id="17" name="Image 2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555824" y="1037968"/>
            <a:ext cx="1607313" cy="1104189"/>
          </a:xfrm>
          <a:prstGeom prst="rect">
            <a:avLst/>
          </a:prstGeom>
        </p:spPr>
      </p:pic>
      <p:pic>
        <p:nvPicPr>
          <p:cNvPr id="18" name="Image 2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206709" y="1037968"/>
            <a:ext cx="1469188" cy="1104189"/>
          </a:xfrm>
          <a:prstGeom prst="rect">
            <a:avLst/>
          </a:prstGeom>
        </p:spPr>
      </p:pic>
      <p:pic>
        <p:nvPicPr>
          <p:cNvPr id="19" name="Image 2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177653" y="3247018"/>
            <a:ext cx="1759819" cy="1104861"/>
          </a:xfrm>
          <a:prstGeom prst="rect">
            <a:avLst/>
          </a:prstGeom>
        </p:spPr>
      </p:pic>
      <p:pic>
        <p:nvPicPr>
          <p:cNvPr id="20" name="Image 25"/>
          <p:cNvPicPr>
            <a:picLocks noChangeAspect="1"/>
          </p:cNvPicPr>
          <p:nvPr/>
        </p:nvPicPr>
        <p:blipFill rotWithShape="1">
          <a:blip r:embed="rId21" cstate="print">
            <a:extLst>
              <a:ext uri="{28A0092B-C50C-407E-A947-70E740481C1C}">
                <a14:useLocalDpi xmlns:a14="http://schemas.microsoft.com/office/drawing/2010/main" val="0"/>
              </a:ext>
            </a:extLst>
          </a:blip>
          <a:srcRect l="6094" t="14859" r="2813" b="15079"/>
          <a:stretch/>
        </p:blipFill>
        <p:spPr>
          <a:xfrm>
            <a:off x="6271352" y="3266058"/>
            <a:ext cx="2142150" cy="1085821"/>
          </a:xfrm>
          <a:prstGeom prst="rect">
            <a:avLst/>
          </a:prstGeom>
        </p:spPr>
      </p:pic>
      <p:pic>
        <p:nvPicPr>
          <p:cNvPr id="21" name="Image 26"/>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534477" y="3277575"/>
            <a:ext cx="2141420" cy="1104861"/>
          </a:xfrm>
          <a:prstGeom prst="rect">
            <a:avLst/>
          </a:prstGeom>
        </p:spPr>
      </p:pic>
      <p:pic>
        <p:nvPicPr>
          <p:cNvPr id="22" name="Image 27"/>
          <p:cNvPicPr>
            <a:picLocks noChangeAspect="1"/>
          </p:cNvPicPr>
          <p:nvPr/>
        </p:nvPicPr>
        <p:blipFill>
          <a:blip r:embed="rId23"/>
          <a:stretch>
            <a:fillRect/>
          </a:stretch>
        </p:blipFill>
        <p:spPr>
          <a:xfrm>
            <a:off x="4148830" y="5606484"/>
            <a:ext cx="1612165" cy="947197"/>
          </a:xfrm>
          <a:prstGeom prst="rect">
            <a:avLst/>
          </a:prstGeom>
        </p:spPr>
      </p:pic>
      <p:pic>
        <p:nvPicPr>
          <p:cNvPr id="23" name="Image 28" descr="D:\ECOTAQA\PROJET GIE TAZARTINO\LIVRABLE\Exploitation 1 - DADOSA\07- AUDIT INSTRUMENTE\QUALITE DU RESEAU ELECTRIQUE\HARMONIQUES\THDI POSTE MT46.BMP"/>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050991" y="5614754"/>
            <a:ext cx="2955613" cy="938927"/>
          </a:xfrm>
          <a:prstGeom prst="rect">
            <a:avLst/>
          </a:prstGeom>
          <a:noFill/>
          <a:ln>
            <a:noFill/>
          </a:ln>
        </p:spPr>
      </p:pic>
      <p:pic>
        <p:nvPicPr>
          <p:cNvPr id="24" name="Image 29"/>
          <p:cNvPicPr>
            <a:picLocks noChangeAspect="1"/>
          </p:cNvPicPr>
          <p:nvPr/>
        </p:nvPicPr>
        <p:blipFill>
          <a:blip r:embed="rId25"/>
          <a:stretch>
            <a:fillRect/>
          </a:stretch>
        </p:blipFill>
        <p:spPr>
          <a:xfrm>
            <a:off x="9032834" y="5575870"/>
            <a:ext cx="1643064" cy="977811"/>
          </a:xfrm>
          <a:prstGeom prst="rect">
            <a:avLst/>
          </a:prstGeom>
        </p:spPr>
      </p:pic>
      <p:sp>
        <p:nvSpPr>
          <p:cNvPr id="25" name="Rectangle 24"/>
          <p:cNvSpPr/>
          <p:nvPr/>
        </p:nvSpPr>
        <p:spPr>
          <a:xfrm>
            <a:off x="0" y="-467895"/>
            <a:ext cx="2934269" cy="7566527"/>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363458" y="6654"/>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logo_ecotaqa_Blanc copy.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47674" y="51756"/>
            <a:ext cx="329296" cy="533604"/>
          </a:xfrm>
          <a:prstGeom prst="rect">
            <a:avLst/>
          </a:prstGeom>
        </p:spPr>
      </p:pic>
      <p:graphicFrame>
        <p:nvGraphicFramePr>
          <p:cNvPr id="28" name="Diagramme 4"/>
          <p:cNvGraphicFramePr/>
          <p:nvPr>
            <p:extLst>
              <p:ext uri="{D42A27DB-BD31-4B8C-83A1-F6EECF244321}">
                <p14:modId xmlns:p14="http://schemas.microsoft.com/office/powerpoint/2010/main" val="605387015"/>
              </p:ext>
            </p:extLst>
          </p:nvPr>
        </p:nvGraphicFramePr>
        <p:xfrm>
          <a:off x="387437" y="1105010"/>
          <a:ext cx="2517717" cy="5299815"/>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nvGrpSpPr>
          <p:cNvPr id="29" name="Group 28"/>
          <p:cNvGrpSpPr/>
          <p:nvPr/>
        </p:nvGrpSpPr>
        <p:grpSpPr>
          <a:xfrm>
            <a:off x="11203109" y="-1409085"/>
            <a:ext cx="2743976" cy="3534861"/>
            <a:chOff x="4421757" y="3739789"/>
            <a:chExt cx="3352918" cy="4319315"/>
          </a:xfrm>
        </p:grpSpPr>
        <p:sp>
          <p:nvSpPr>
            <p:cNvPr id="30" name="Rectangle 29"/>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11617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60643" y="0"/>
            <a:ext cx="2331356" cy="6858000"/>
          </a:xfrm>
          <a:prstGeom prst="rect">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037968" y="2438400"/>
            <a:ext cx="8692854" cy="1938992"/>
          </a:xfrm>
          <a:prstGeom prst="rect">
            <a:avLst/>
          </a:prstGeom>
          <a:noFill/>
        </p:spPr>
        <p:txBody>
          <a:bodyPr wrap="none" rtlCol="0">
            <a:spAutoFit/>
          </a:bodyPr>
          <a:lstStyle/>
          <a:p>
            <a:r>
              <a:rPr lang="en-US" sz="6000" b="1" dirty="0">
                <a:solidFill>
                  <a:schemeClr val="tx1">
                    <a:lumMod val="75000"/>
                    <a:lumOff val="25000"/>
                  </a:schemeClr>
                </a:solidFill>
                <a:latin typeface="Helvetica"/>
                <a:ea typeface="Nexa Bold" charset="0"/>
                <a:cs typeface="Helvetica"/>
              </a:rPr>
              <a:t>Diagnostic </a:t>
            </a:r>
            <a:r>
              <a:rPr lang="en-US" sz="6000" b="1" dirty="0" err="1">
                <a:solidFill>
                  <a:schemeClr val="tx1">
                    <a:lumMod val="75000"/>
                    <a:lumOff val="25000"/>
                  </a:schemeClr>
                </a:solidFill>
                <a:latin typeface="Helvetica"/>
                <a:ea typeface="Nexa Bold" charset="0"/>
                <a:cs typeface="Helvetica"/>
              </a:rPr>
              <a:t>énergétique</a:t>
            </a:r>
            <a:endParaRPr lang="en-US" sz="6000" b="1" dirty="0">
              <a:solidFill>
                <a:schemeClr val="tx1">
                  <a:lumMod val="75000"/>
                  <a:lumOff val="25000"/>
                </a:schemeClr>
              </a:solidFill>
              <a:latin typeface="Helvetica"/>
              <a:ea typeface="Nexa Bold" charset="0"/>
              <a:cs typeface="Helvetica"/>
            </a:endParaRPr>
          </a:p>
          <a:p>
            <a:r>
              <a:rPr lang="en-US" sz="6000" b="1" dirty="0">
                <a:solidFill>
                  <a:srgbClr val="FFA01B"/>
                </a:solidFill>
                <a:latin typeface="Helvetica"/>
                <a:ea typeface="Nexa Bold" charset="0"/>
                <a:cs typeface="Helvetica"/>
              </a:rPr>
              <a:t>des usages</a:t>
            </a:r>
          </a:p>
        </p:txBody>
      </p:sp>
      <p:sp>
        <p:nvSpPr>
          <p:cNvPr id="5" name="Cross 4"/>
          <p:cNvSpPr/>
          <p:nvPr/>
        </p:nvSpPr>
        <p:spPr>
          <a:xfrm>
            <a:off x="5243891" y="4177615"/>
            <a:ext cx="399554" cy="399554"/>
          </a:xfrm>
          <a:prstGeom prst="plus">
            <a:avLst>
              <a:gd name="adj" fmla="val 36980"/>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9C34"/>
              </a:solidFill>
            </a:endParaRPr>
          </a:p>
        </p:txBody>
      </p:sp>
      <p:sp>
        <p:nvSpPr>
          <p:cNvPr id="6" name="TextBox 5"/>
          <p:cNvSpPr txBox="1"/>
          <p:nvPr/>
        </p:nvSpPr>
        <p:spPr>
          <a:xfrm>
            <a:off x="10826266" y="2012792"/>
            <a:ext cx="461665" cy="2832416"/>
          </a:xfrm>
          <a:prstGeom prst="rect">
            <a:avLst/>
          </a:prstGeom>
          <a:noFill/>
        </p:spPr>
        <p:txBody>
          <a:bodyPr vert="vert270" wrap="none" rtlCol="0">
            <a:spAutoFit/>
          </a:bodyPr>
          <a:lstStyle/>
          <a:p>
            <a:pPr algn="ctr"/>
            <a:r>
              <a:rPr lang="en-US" spc="600" dirty="0" err="1">
                <a:solidFill>
                  <a:schemeClr val="bg1"/>
                </a:solidFill>
                <a:latin typeface="Roboto Thin" charset="0"/>
                <a:ea typeface="Roboto Thin" charset="0"/>
                <a:cs typeface="Roboto Thin" charset="0"/>
              </a:rPr>
              <a:t>www.ecotaqa.ma</a:t>
            </a:r>
            <a:endParaRPr lang="en-US" spc="600" dirty="0">
              <a:solidFill>
                <a:schemeClr val="bg1"/>
              </a:solidFill>
              <a:latin typeface="Roboto Thin" charset="0"/>
              <a:ea typeface="Roboto Thin" charset="0"/>
              <a:cs typeface="Roboto Thin" charset="0"/>
            </a:endParaRPr>
          </a:p>
        </p:txBody>
      </p:sp>
      <p:sp>
        <p:nvSpPr>
          <p:cNvPr id="7" name="Rectangle 6"/>
          <p:cNvSpPr/>
          <p:nvPr/>
        </p:nvSpPr>
        <p:spPr>
          <a:xfrm>
            <a:off x="358346" y="358346"/>
            <a:ext cx="679622" cy="679622"/>
          </a:xfrm>
          <a:prstGeom prst="rect">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Tree>
    <p:extLst>
      <p:ext uri="{BB962C8B-B14F-4D97-AF65-F5344CB8AC3E}">
        <p14:creationId xmlns:p14="http://schemas.microsoft.com/office/powerpoint/2010/main" val="394914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2875693" y="267369"/>
            <a:ext cx="503825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4000" b="1" dirty="0">
                <a:solidFill>
                  <a:schemeClr val="tx1">
                    <a:lumMod val="75000"/>
                    <a:lumOff val="25000"/>
                  </a:schemeClr>
                </a:solidFill>
                <a:latin typeface="Helvetica"/>
                <a:ea typeface="+mn-ea"/>
                <a:cs typeface="Helvetica"/>
              </a:rPr>
              <a:t>Usages</a:t>
            </a:r>
            <a:r>
              <a:rPr lang="fr-FR" sz="4000" b="1" dirty="0">
                <a:solidFill>
                  <a:srgbClr val="002060"/>
                </a:solidFill>
                <a:latin typeface="Helvetica"/>
                <a:ea typeface="+mn-ea"/>
                <a:cs typeface="Helvetica"/>
              </a:rPr>
              <a:t> </a:t>
            </a:r>
            <a:r>
              <a:rPr lang="fr-FR" sz="4000" b="1" dirty="0">
                <a:solidFill>
                  <a:srgbClr val="589834"/>
                </a:solidFill>
                <a:latin typeface="Helvetica"/>
                <a:ea typeface="+mn-ea"/>
                <a:cs typeface="Helvetica"/>
              </a:rPr>
              <a:t>significatifs</a:t>
            </a:r>
          </a:p>
        </p:txBody>
      </p:sp>
      <p:graphicFrame>
        <p:nvGraphicFramePr>
          <p:cNvPr id="4" name="Tableau 1"/>
          <p:cNvGraphicFramePr>
            <a:graphicFrameLocks noGrp="1"/>
          </p:cNvGraphicFramePr>
          <p:nvPr>
            <p:extLst>
              <p:ext uri="{D42A27DB-BD31-4B8C-83A1-F6EECF244321}">
                <p14:modId xmlns:p14="http://schemas.microsoft.com/office/powerpoint/2010/main" val="2003890678"/>
              </p:ext>
            </p:extLst>
          </p:nvPr>
        </p:nvGraphicFramePr>
        <p:xfrm>
          <a:off x="2875693" y="4172358"/>
          <a:ext cx="8815600" cy="2413924"/>
        </p:xfrm>
        <a:graphic>
          <a:graphicData uri="http://schemas.openxmlformats.org/drawingml/2006/table">
            <a:tbl>
              <a:tblPr firstRow="1" firstCol="1" bandRow="1">
                <a:tableStyleId>{BDBED569-4797-4DF1-A0F4-6AAB3CD982D8}</a:tableStyleId>
              </a:tblPr>
              <a:tblGrid>
                <a:gridCol w="1868890">
                  <a:extLst>
                    <a:ext uri="{9D8B030D-6E8A-4147-A177-3AD203B41FA5}">
                      <a16:colId xmlns="" xmlns:a16="http://schemas.microsoft.com/office/drawing/2014/main" val="20000"/>
                    </a:ext>
                  </a:extLst>
                </a:gridCol>
                <a:gridCol w="2074460">
                  <a:extLst>
                    <a:ext uri="{9D8B030D-6E8A-4147-A177-3AD203B41FA5}">
                      <a16:colId xmlns="" xmlns:a16="http://schemas.microsoft.com/office/drawing/2014/main" val="20001"/>
                    </a:ext>
                  </a:extLst>
                </a:gridCol>
                <a:gridCol w="2347415">
                  <a:extLst>
                    <a:ext uri="{9D8B030D-6E8A-4147-A177-3AD203B41FA5}">
                      <a16:colId xmlns="" xmlns:a16="http://schemas.microsoft.com/office/drawing/2014/main" val="20002"/>
                    </a:ext>
                  </a:extLst>
                </a:gridCol>
                <a:gridCol w="2524835">
                  <a:extLst>
                    <a:ext uri="{9D8B030D-6E8A-4147-A177-3AD203B41FA5}">
                      <a16:colId xmlns="" xmlns:a16="http://schemas.microsoft.com/office/drawing/2014/main" val="20003"/>
                    </a:ext>
                  </a:extLst>
                </a:gridCol>
              </a:tblGrid>
              <a:tr h="234407">
                <a:tc gridSpan="4">
                  <a:txBody>
                    <a:bodyPr/>
                    <a:lstStyle/>
                    <a:p>
                      <a:pPr algn="ctr">
                        <a:spcBef>
                          <a:spcPts val="1600"/>
                        </a:spcBef>
                        <a:spcAft>
                          <a:spcPts val="0"/>
                        </a:spcAft>
                      </a:pPr>
                      <a:r>
                        <a:rPr lang="fr-FR" sz="1200" dirty="0">
                          <a:solidFill>
                            <a:schemeClr val="bg1"/>
                          </a:solidFill>
                          <a:effectLst/>
                        </a:rPr>
                        <a:t>Utilisation du gasoil</a:t>
                      </a:r>
                      <a:endPar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0"/>
                  </a:ext>
                </a:extLst>
              </a:tr>
              <a:tr h="77761">
                <a:tc gridSpan="2">
                  <a:txBody>
                    <a:bodyPr/>
                    <a:lstStyle/>
                    <a:p>
                      <a:pPr algn="ctr">
                        <a:spcBef>
                          <a:spcPts val="1600"/>
                        </a:spcBef>
                        <a:spcAft>
                          <a:spcPts val="0"/>
                        </a:spcAft>
                      </a:pPr>
                      <a:r>
                        <a:rPr lang="fr-FR" sz="1200" dirty="0">
                          <a:solidFill>
                            <a:schemeClr val="bg1"/>
                          </a:solidFill>
                          <a:effectLst/>
                        </a:rPr>
                        <a:t>Pompage</a:t>
                      </a:r>
                      <a:r>
                        <a:rPr lang="fr-FR" sz="1200" baseline="0" dirty="0">
                          <a:solidFill>
                            <a:schemeClr val="bg1"/>
                          </a:solidFill>
                          <a:effectLst/>
                        </a:rPr>
                        <a:t> secours</a:t>
                      </a:r>
                      <a:endPar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hMerge="1">
                  <a:txBody>
                    <a:bodyPr/>
                    <a:lstStyle/>
                    <a:p>
                      <a:pPr algn="ctr">
                        <a:spcBef>
                          <a:spcPts val="1600"/>
                        </a:spcBef>
                        <a:spcAft>
                          <a:spcPts val="0"/>
                        </a:spcAft>
                      </a:pPr>
                      <a:endParaRPr lang="fr-FR" sz="12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solidFill>
                      <a:schemeClr val="accent1">
                        <a:lumMod val="20000"/>
                        <a:lumOff val="80000"/>
                      </a:schemeClr>
                    </a:solidFill>
                  </a:tcPr>
                </a:tc>
                <a:tc gridSpan="2">
                  <a:txBody>
                    <a:bodyPr/>
                    <a:lstStyle/>
                    <a:p>
                      <a:pPr algn="ctr">
                        <a:spcBef>
                          <a:spcPts val="1600"/>
                        </a:spcBef>
                        <a:spcAft>
                          <a:spcPts val="0"/>
                        </a:spcAft>
                      </a:pPr>
                      <a:r>
                        <a:rPr lang="fr-FR" sz="1200" dirty="0">
                          <a:solidFill>
                            <a:schemeClr val="bg1"/>
                          </a:solidFill>
                          <a:effectLst/>
                        </a:rPr>
                        <a:t>Le matériel roulant</a:t>
                      </a:r>
                      <a:endPar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FFFFFF"/>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hMerge="1">
                  <a:txBody>
                    <a:bodyPr/>
                    <a:lstStyle/>
                    <a:p>
                      <a:pPr algn="ctr">
                        <a:spcBef>
                          <a:spcPts val="1600"/>
                        </a:spcBef>
                        <a:spcAft>
                          <a:spcPts val="0"/>
                        </a:spcAft>
                      </a:pPr>
                      <a:endParaRPr lang="fr-FR" sz="10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tc>
                <a:extLst>
                  <a:ext uri="{0D108BD9-81ED-4DB2-BD59-A6C34878D82A}">
                    <a16:rowId xmlns="" xmlns:a16="http://schemas.microsoft.com/office/drawing/2014/main" val="10001"/>
                  </a:ext>
                </a:extLst>
              </a:tr>
              <a:tr h="143605">
                <a:tc>
                  <a:txBody>
                    <a:bodyPr/>
                    <a:lstStyle/>
                    <a:p>
                      <a:pPr algn="ctr">
                        <a:spcBef>
                          <a:spcPts val="1600"/>
                        </a:spcBef>
                        <a:spcAft>
                          <a:spcPts val="0"/>
                        </a:spcAft>
                      </a:pPr>
                      <a:r>
                        <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Moteur</a:t>
                      </a: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B2B"/>
                    </a:solidFill>
                  </a:tcPr>
                </a:tc>
                <a:tc>
                  <a:txBody>
                    <a:bodyPr/>
                    <a:lstStyle/>
                    <a:p>
                      <a:pPr algn="ctr">
                        <a:spcBef>
                          <a:spcPts val="1600"/>
                        </a:spcBef>
                        <a:spcAft>
                          <a:spcPts val="0"/>
                        </a:spcAft>
                      </a:pPr>
                      <a:r>
                        <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GE</a:t>
                      </a:r>
                    </a:p>
                  </a:txBody>
                  <a:tcPr marL="60340" marR="603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B2B"/>
                    </a:solidFill>
                  </a:tcPr>
                </a:tc>
                <a:tc>
                  <a:txBody>
                    <a:bodyPr/>
                    <a:lstStyle/>
                    <a:p>
                      <a:pPr algn="ctr">
                        <a:spcBef>
                          <a:spcPts val="1600"/>
                        </a:spcBef>
                        <a:spcAft>
                          <a:spcPts val="0"/>
                        </a:spcAft>
                      </a:pPr>
                      <a:r>
                        <a:rPr lang="fr-FR" sz="1200" dirty="0">
                          <a:solidFill>
                            <a:schemeClr val="bg1"/>
                          </a:solidFill>
                          <a:effectLst/>
                        </a:rPr>
                        <a:t>Tracteur</a:t>
                      </a:r>
                      <a:endPar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B2B"/>
                    </a:solidFill>
                  </a:tcPr>
                </a:tc>
                <a:tc>
                  <a:txBody>
                    <a:bodyPr/>
                    <a:lstStyle/>
                    <a:p>
                      <a:pPr algn="ctr">
                        <a:spcBef>
                          <a:spcPts val="1600"/>
                        </a:spcBef>
                        <a:spcAft>
                          <a:spcPts val="0"/>
                        </a:spcAft>
                      </a:pPr>
                      <a:r>
                        <a:rPr lang="fr-FR" sz="1200" dirty="0">
                          <a:solidFill>
                            <a:schemeClr val="bg1"/>
                          </a:solidFill>
                          <a:effectLst/>
                        </a:rPr>
                        <a:t>Utilitaire</a:t>
                      </a:r>
                      <a:endParaRPr lang="fr-FR"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FFFFFF"/>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B2B"/>
                    </a:solidFill>
                  </a:tcPr>
                </a:tc>
                <a:extLst>
                  <a:ext uri="{0D108BD9-81ED-4DB2-BD59-A6C34878D82A}">
                    <a16:rowId xmlns="" xmlns:a16="http://schemas.microsoft.com/office/drawing/2014/main" val="10002"/>
                  </a:ext>
                </a:extLst>
              </a:tr>
              <a:tr h="1813757">
                <a:tc>
                  <a:txBody>
                    <a:bodyPr/>
                    <a:lstStyle/>
                    <a:p>
                      <a:pPr>
                        <a:spcBef>
                          <a:spcPts val="1600"/>
                        </a:spcBef>
                        <a:spcAft>
                          <a:spcPts val="0"/>
                        </a:spcAft>
                      </a:pPr>
                      <a:endParaRPr lang="fr-FR" sz="12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chemeClr val="bg1"/>
                    </a:solidFill>
                  </a:tcPr>
                </a:tc>
                <a:tc>
                  <a:txBody>
                    <a:bodyPr/>
                    <a:lstStyle/>
                    <a:p>
                      <a:pPr>
                        <a:spcBef>
                          <a:spcPts val="1600"/>
                        </a:spcBef>
                        <a:spcAft>
                          <a:spcPts val="0"/>
                        </a:spcAft>
                      </a:pPr>
                      <a:endParaRPr lang="fr-FR" sz="12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chemeClr val="bg1"/>
                    </a:solidFill>
                  </a:tcPr>
                </a:tc>
                <a:tc>
                  <a:txBody>
                    <a:bodyPr/>
                    <a:lstStyle/>
                    <a:p>
                      <a:pPr algn="ctr">
                        <a:spcBef>
                          <a:spcPts val="1600"/>
                        </a:spcBef>
                        <a:spcAft>
                          <a:spcPts val="0"/>
                        </a:spcAft>
                      </a:pPr>
                      <a:endParaRPr lang="fr-FR" sz="12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chemeClr val="bg1"/>
                    </a:solidFill>
                  </a:tcPr>
                </a:tc>
                <a:tc>
                  <a:txBody>
                    <a:bodyPr/>
                    <a:lstStyle/>
                    <a:p>
                      <a:pPr algn="ctr">
                        <a:spcBef>
                          <a:spcPts val="1600"/>
                        </a:spcBef>
                        <a:spcAft>
                          <a:spcPts val="0"/>
                        </a:spcAft>
                      </a:pPr>
                      <a:endParaRPr lang="fr-FR" sz="1200" dirty="0">
                        <a:effectLst/>
                        <a:latin typeface="Calibri" panose="020F0502020204030204" pitchFamily="34" charset="0"/>
                        <a:ea typeface="Times New Roman" panose="02020603050405020304" pitchFamily="18" charset="0"/>
                        <a:cs typeface="Arial" panose="020B0604020202020204" pitchFamily="34" charset="0"/>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bl>
          </a:graphicData>
        </a:graphic>
      </p:graphicFrame>
      <p:pic>
        <p:nvPicPr>
          <p:cNvPr id="5" name="Image 3"/>
          <p:cNvPicPr/>
          <p:nvPr/>
        </p:nvPicPr>
        <p:blipFill>
          <a:blip r:embed="rId2">
            <a:extLst>
              <a:ext uri="{28A0092B-C50C-407E-A947-70E740481C1C}">
                <a14:useLocalDpi xmlns:a14="http://schemas.microsoft.com/office/drawing/2010/main" val="0"/>
              </a:ext>
            </a:extLst>
          </a:blip>
          <a:srcRect/>
          <a:stretch>
            <a:fillRect/>
          </a:stretch>
        </p:blipFill>
        <p:spPr bwMode="auto">
          <a:xfrm>
            <a:off x="4798469" y="4950526"/>
            <a:ext cx="1931069" cy="1408952"/>
          </a:xfrm>
          <a:prstGeom prst="rect">
            <a:avLst/>
          </a:prstGeom>
          <a:noFill/>
        </p:spPr>
      </p:pic>
      <p:pic>
        <p:nvPicPr>
          <p:cNvPr id="6" name="Image 8" descr="D:\ECOTAQA\PROJET GIE TAZARTINO\LIVRABLE\Exploitation 1 - DADOSA\06- PHOTOS PRISES\PHOTOS VISITE 6-2-2017\P103095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7888" y="4950526"/>
            <a:ext cx="1722411" cy="1408952"/>
          </a:xfrm>
          <a:prstGeom prst="rect">
            <a:avLst/>
          </a:prstGeom>
          <a:noFill/>
          <a:ln>
            <a:noFill/>
          </a:ln>
        </p:spPr>
      </p:pic>
      <p:pic>
        <p:nvPicPr>
          <p:cNvPr id="7"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7708" y="4836136"/>
            <a:ext cx="2183641" cy="1637731"/>
          </a:xfrm>
          <a:prstGeom prst="rect">
            <a:avLst/>
          </a:prstGeom>
        </p:spPr>
      </p:pic>
      <p:pic>
        <p:nvPicPr>
          <p:cNvPr id="8"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474" y="4836136"/>
            <a:ext cx="2183641" cy="1637731"/>
          </a:xfrm>
          <a:prstGeom prst="rect">
            <a:avLst/>
          </a:prstGeom>
        </p:spPr>
      </p:pic>
      <p:graphicFrame>
        <p:nvGraphicFramePr>
          <p:cNvPr id="9" name="Tableau 10"/>
          <p:cNvGraphicFramePr>
            <a:graphicFrameLocks noGrp="1"/>
          </p:cNvGraphicFramePr>
          <p:nvPr>
            <p:extLst>
              <p:ext uri="{D42A27DB-BD31-4B8C-83A1-F6EECF244321}">
                <p14:modId xmlns:p14="http://schemas.microsoft.com/office/powerpoint/2010/main" val="1971848693"/>
              </p:ext>
            </p:extLst>
          </p:nvPr>
        </p:nvGraphicFramePr>
        <p:xfrm>
          <a:off x="2875693" y="1592932"/>
          <a:ext cx="8815600" cy="2495810"/>
        </p:xfrm>
        <a:graphic>
          <a:graphicData uri="http://schemas.openxmlformats.org/drawingml/2006/table">
            <a:tbl>
              <a:tblPr firstRow="1" firstCol="1" bandRow="1">
                <a:tableStyleId>{BDBED569-4797-4DF1-A0F4-6AAB3CD982D8}</a:tableStyleId>
              </a:tblPr>
              <a:tblGrid>
                <a:gridCol w="4230379">
                  <a:extLst>
                    <a:ext uri="{9D8B030D-6E8A-4147-A177-3AD203B41FA5}">
                      <a16:colId xmlns="" xmlns:a16="http://schemas.microsoft.com/office/drawing/2014/main" val="20000"/>
                    </a:ext>
                  </a:extLst>
                </a:gridCol>
                <a:gridCol w="4585221">
                  <a:extLst>
                    <a:ext uri="{9D8B030D-6E8A-4147-A177-3AD203B41FA5}">
                      <a16:colId xmlns="" xmlns:a16="http://schemas.microsoft.com/office/drawing/2014/main" val="20001"/>
                    </a:ext>
                  </a:extLst>
                </a:gridCol>
              </a:tblGrid>
              <a:tr h="234407">
                <a:tc gridSpan="2">
                  <a:txBody>
                    <a:bodyPr/>
                    <a:lstStyle/>
                    <a:p>
                      <a:pPr algn="ctr">
                        <a:spcBef>
                          <a:spcPts val="1600"/>
                        </a:spcBef>
                        <a:spcAft>
                          <a:spcPts val="0"/>
                        </a:spcAft>
                      </a:pPr>
                      <a:r>
                        <a:rPr lang="fr-FR" sz="1200" dirty="0">
                          <a:solidFill>
                            <a:schemeClr val="bg1"/>
                          </a:solidFill>
                          <a:effectLst/>
                          <a:latin typeface="Roboto"/>
                          <a:cs typeface="Roboto"/>
                        </a:rPr>
                        <a:t>Utilisation de</a:t>
                      </a:r>
                      <a:r>
                        <a:rPr lang="fr-FR" sz="1200" baseline="0" dirty="0">
                          <a:solidFill>
                            <a:schemeClr val="bg1"/>
                          </a:solidFill>
                          <a:effectLst/>
                          <a:latin typeface="Roboto"/>
                          <a:cs typeface="Roboto"/>
                        </a:rPr>
                        <a:t> l’électricité</a:t>
                      </a:r>
                      <a:endParaRPr lang="fr-FR" sz="1200" dirty="0">
                        <a:solidFill>
                          <a:schemeClr val="bg1"/>
                        </a:solidFill>
                        <a:effectLst/>
                        <a:latin typeface="Roboto"/>
                        <a:ea typeface="Times New Roman" panose="02020603050405020304" pitchFamily="18" charset="0"/>
                        <a:cs typeface="Roboto"/>
                      </a:endParaRPr>
                    </a:p>
                  </a:txBody>
                  <a:tcPr marL="60340" marR="60340" marT="0" marB="0" anchor="ctr">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589834"/>
                      </a:solidFill>
                      <a:prstDash val="solid"/>
                      <a:round/>
                      <a:headEnd type="none" w="med" len="med"/>
                      <a:tailEnd type="none" w="med" len="med"/>
                    </a:lnT>
                    <a:lnB w="12700" cap="flat" cmpd="sng" algn="ctr">
                      <a:solidFill>
                        <a:srgbClr val="589834"/>
                      </a:solidFill>
                      <a:prstDash val="solid"/>
                      <a:round/>
                      <a:headEnd type="none" w="med" len="med"/>
                      <a:tailEnd type="none" w="med" len="med"/>
                    </a:lnB>
                    <a:solidFill>
                      <a:srgbClr val="589834"/>
                    </a:solidFill>
                  </a:tcPr>
                </a:tc>
                <a:tc hMerge="1">
                  <a:txBody>
                    <a:bodyPr/>
                    <a:lstStyle/>
                    <a:p>
                      <a:endParaRPr lang="fr-FR"/>
                    </a:p>
                  </a:txBody>
                  <a:tcPr/>
                </a:tc>
                <a:extLst>
                  <a:ext uri="{0D108BD9-81ED-4DB2-BD59-A6C34878D82A}">
                    <a16:rowId xmlns="" xmlns:a16="http://schemas.microsoft.com/office/drawing/2014/main" val="10000"/>
                  </a:ext>
                </a:extLst>
              </a:tr>
              <a:tr h="77761">
                <a:tc>
                  <a:txBody>
                    <a:bodyPr/>
                    <a:lstStyle/>
                    <a:p>
                      <a:pPr algn="ctr">
                        <a:spcBef>
                          <a:spcPts val="1600"/>
                        </a:spcBef>
                        <a:spcAft>
                          <a:spcPts val="0"/>
                        </a:spcAft>
                      </a:pPr>
                      <a:r>
                        <a:rPr lang="fr-FR" sz="1200" dirty="0">
                          <a:solidFill>
                            <a:srgbClr val="FFFFFF"/>
                          </a:solidFill>
                          <a:effectLst/>
                          <a:latin typeface="Roboto"/>
                          <a:cs typeface="Roboto"/>
                        </a:rPr>
                        <a:t>Relevage</a:t>
                      </a:r>
                      <a:endParaRPr lang="fr-FR" sz="1200" dirty="0">
                        <a:solidFill>
                          <a:srgbClr val="FFFFFF"/>
                        </a:solidFill>
                        <a:effectLst/>
                        <a:latin typeface="Roboto"/>
                        <a:ea typeface="Times New Roman" panose="02020603050405020304" pitchFamily="18" charset="0"/>
                        <a:cs typeface="Roboto"/>
                      </a:endParaRPr>
                    </a:p>
                  </a:txBody>
                  <a:tcPr marL="60340" marR="60340" marT="0" marB="0" anchor="ctr">
                    <a:lnL w="12700" cap="flat" cmpd="sng" algn="ctr">
                      <a:solidFill>
                        <a:srgbClr val="008000"/>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58983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tc>
                  <a:txBody>
                    <a:bodyPr/>
                    <a:lstStyle/>
                    <a:p>
                      <a:pPr algn="ctr">
                        <a:spcBef>
                          <a:spcPts val="1600"/>
                        </a:spcBef>
                        <a:spcAft>
                          <a:spcPts val="0"/>
                        </a:spcAft>
                      </a:pPr>
                      <a:r>
                        <a:rPr lang="fr-FR" sz="1200" dirty="0" err="1">
                          <a:solidFill>
                            <a:srgbClr val="FFFFFF"/>
                          </a:solidFill>
                          <a:effectLst/>
                          <a:latin typeface="Roboto"/>
                          <a:cs typeface="Roboto"/>
                        </a:rPr>
                        <a:t>Fertigation</a:t>
                      </a:r>
                      <a:endParaRPr lang="fr-FR" sz="1200" dirty="0">
                        <a:solidFill>
                          <a:srgbClr val="FFFFFF"/>
                        </a:solidFill>
                        <a:effectLst/>
                        <a:latin typeface="Roboto"/>
                        <a:ea typeface="Times New Roman" panose="02020603050405020304" pitchFamily="18" charset="0"/>
                        <a:cs typeface="Roboto"/>
                      </a:endParaRPr>
                    </a:p>
                  </a:txBody>
                  <a:tcPr marL="60340" marR="60340" marT="0" marB="0" anchor="ctr">
                    <a:lnL w="12700" cap="flat" cmpd="sng" algn="ctr">
                      <a:solidFill>
                        <a:srgbClr val="F2F2F2"/>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58983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extLst>
                  <a:ext uri="{0D108BD9-81ED-4DB2-BD59-A6C34878D82A}">
                    <a16:rowId xmlns="" xmlns:a16="http://schemas.microsoft.com/office/drawing/2014/main" val="10001"/>
                  </a:ext>
                </a:extLst>
              </a:tr>
              <a:tr h="2078523">
                <a:tc>
                  <a:txBody>
                    <a:bodyPr/>
                    <a:lstStyle/>
                    <a:p>
                      <a:pPr algn="ctr">
                        <a:spcBef>
                          <a:spcPts val="1600"/>
                        </a:spcBef>
                        <a:spcAft>
                          <a:spcPts val="0"/>
                        </a:spcAft>
                      </a:pPr>
                      <a:endParaRPr lang="fr-FR" sz="1200" dirty="0">
                        <a:effectLst/>
                        <a:latin typeface="Roboto"/>
                        <a:ea typeface="Times New Roman" panose="02020603050405020304" pitchFamily="18" charset="0"/>
                        <a:cs typeface="Roboto"/>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solidFill>
                  </a:tcPr>
                </a:tc>
                <a:tc>
                  <a:txBody>
                    <a:bodyPr/>
                    <a:lstStyle/>
                    <a:p>
                      <a:pPr algn="ctr">
                        <a:spcBef>
                          <a:spcPts val="1600"/>
                        </a:spcBef>
                        <a:spcAft>
                          <a:spcPts val="0"/>
                        </a:spcAft>
                      </a:pPr>
                      <a:endParaRPr lang="fr-FR" sz="1200" dirty="0">
                        <a:effectLst/>
                        <a:latin typeface="Roboto"/>
                        <a:ea typeface="Times New Roman" panose="02020603050405020304" pitchFamily="18" charset="0"/>
                        <a:cs typeface="Roboto"/>
                      </a:endParaRPr>
                    </a:p>
                  </a:txBody>
                  <a:tcPr marL="60340" marR="60340" marT="0"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pic>
        <p:nvPicPr>
          <p:cNvPr id="10" name="Image 11" descr="D:\ECOTAQA\PROJET GIE TAZARTINO\LIVRABLE\Exploitation 1 - DADOSA\06- PHOTOS PRISES\PHOTOS VISITE 7-2-2017\P1040034.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17888" y="2173899"/>
            <a:ext cx="2195195" cy="1665027"/>
          </a:xfrm>
          <a:prstGeom prst="rect">
            <a:avLst/>
          </a:prstGeom>
          <a:noFill/>
          <a:ln>
            <a:noFill/>
          </a:ln>
        </p:spPr>
      </p:pic>
      <p:pic>
        <p:nvPicPr>
          <p:cNvPr id="11" name="Image 12" descr="D:\ECOTAQA\PROJET GIE TAZARTINO\LIVRABLE\Exploitation 1 - DADOSA\06- PHOTOS PRISES\PHOTOS VISITE 7-2-2017\P1040050.JPG"/>
          <p:cNvPicPr/>
          <p:nvPr/>
        </p:nvPicPr>
        <p:blipFill rotWithShape="1">
          <a:blip r:embed="rId7" cstate="print">
            <a:extLst>
              <a:ext uri="{28A0092B-C50C-407E-A947-70E740481C1C}">
                <a14:useLocalDpi xmlns:a14="http://schemas.microsoft.com/office/drawing/2010/main" val="0"/>
              </a:ext>
            </a:extLst>
          </a:blip>
          <a:srcRect l="16955"/>
          <a:stretch/>
        </p:blipFill>
        <p:spPr bwMode="auto">
          <a:xfrm rot="5400000">
            <a:off x="5263799" y="2064893"/>
            <a:ext cx="1665026" cy="1883040"/>
          </a:xfrm>
          <a:prstGeom prst="rect">
            <a:avLst/>
          </a:prstGeom>
          <a:noFill/>
          <a:ln>
            <a:noFill/>
          </a:ln>
          <a:extLst>
            <a:ext uri="{53640926-AAD7-44d8-BBD7-CCE9431645EC}">
              <a14:shadowObscured xmlns:a14="http://schemas.microsoft.com/office/drawing/2010/main" xmlns=""/>
            </a:ext>
          </a:extLst>
        </p:spPr>
      </p:pic>
      <p:pic>
        <p:nvPicPr>
          <p:cNvPr id="12" name="Imag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08078" y="2221405"/>
            <a:ext cx="2156695" cy="1617521"/>
          </a:xfrm>
          <a:prstGeom prst="rect">
            <a:avLst/>
          </a:prstGeom>
        </p:spPr>
      </p:pic>
      <p:pic>
        <p:nvPicPr>
          <p:cNvPr id="13" name="Imag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87958" y="2173899"/>
            <a:ext cx="2220036" cy="1665027"/>
          </a:xfrm>
          <a:prstGeom prst="rect">
            <a:avLst/>
          </a:prstGeom>
        </p:spPr>
      </p:pic>
      <p:sp>
        <p:nvSpPr>
          <p:cNvPr id="38" name="Rectangle 37"/>
          <p:cNvSpPr/>
          <p:nvPr/>
        </p:nvSpPr>
        <p:spPr>
          <a:xfrm>
            <a:off x="-267368" y="-481263"/>
            <a:ext cx="1938421" cy="7700210"/>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ectangle 38"/>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9" descr="logo_ecotaqa_Blanc copy.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41" name="Group 40"/>
          <p:cNvGrpSpPr/>
          <p:nvPr/>
        </p:nvGrpSpPr>
        <p:grpSpPr>
          <a:xfrm>
            <a:off x="-1575787" y="3540192"/>
            <a:ext cx="2296505" cy="2958417"/>
            <a:chOff x="4421757" y="3739789"/>
            <a:chExt cx="3352918" cy="4319315"/>
          </a:xfrm>
        </p:grpSpPr>
        <p:sp>
          <p:nvSpPr>
            <p:cNvPr id="42" name="Rectangle 41"/>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38307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44" name="Group 43"/>
          <p:cNvGrpSpPr/>
          <p:nvPr/>
        </p:nvGrpSpPr>
        <p:grpSpPr>
          <a:xfrm>
            <a:off x="1707195" y="623816"/>
            <a:ext cx="8596179" cy="1367803"/>
            <a:chOff x="1707195" y="623816"/>
            <a:chExt cx="8596179" cy="1367803"/>
          </a:xfrm>
        </p:grpSpPr>
        <p:grpSp>
          <p:nvGrpSpPr>
            <p:cNvPr id="19" name="Group 18"/>
            <p:cNvGrpSpPr/>
            <p:nvPr/>
          </p:nvGrpSpPr>
          <p:grpSpPr>
            <a:xfrm>
              <a:off x="1707195" y="822969"/>
              <a:ext cx="8596179" cy="1168650"/>
              <a:chOff x="0" y="274881"/>
              <a:chExt cx="8596179" cy="1168650"/>
            </a:xfrm>
          </p:grpSpPr>
          <p:sp>
            <p:nvSpPr>
              <p:cNvPr id="23" name="Rectangle 22"/>
              <p:cNvSpPr/>
              <p:nvPr/>
            </p:nvSpPr>
            <p:spPr>
              <a:xfrm>
                <a:off x="0" y="274881"/>
                <a:ext cx="7111685" cy="1168650"/>
              </a:xfrm>
              <a:prstGeom prst="rect">
                <a:avLst/>
              </a:pr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Rectangle 23"/>
              <p:cNvSpPr/>
              <p:nvPr/>
            </p:nvSpPr>
            <p:spPr>
              <a:xfrm>
                <a:off x="0" y="274881"/>
                <a:ext cx="8596179" cy="11686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145796"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latin typeface="Roboto"/>
                    <a:cs typeface="Roboto"/>
                  </a:rPr>
                  <a:t>Présentation du GIE TAZARTINO </a:t>
                </a:r>
              </a:p>
              <a:p>
                <a:pPr marL="114300" lvl="1" indent="-114300" algn="l" defTabSz="533400">
                  <a:lnSpc>
                    <a:spcPct val="90000"/>
                  </a:lnSpc>
                  <a:spcBef>
                    <a:spcPct val="0"/>
                  </a:spcBef>
                  <a:spcAft>
                    <a:spcPct val="15000"/>
                  </a:spcAft>
                  <a:buChar char="••"/>
                </a:pPr>
                <a:r>
                  <a:rPr lang="fr-FR" sz="1200" kern="1200" dirty="0">
                    <a:latin typeface="Roboto"/>
                    <a:cs typeface="Roboto"/>
                  </a:rPr>
                  <a:t>Opportunités et les valeurs ajoutées du GIE</a:t>
                </a:r>
              </a:p>
              <a:p>
                <a:pPr marL="114300" lvl="1" indent="-114300" algn="l" defTabSz="533400">
                  <a:lnSpc>
                    <a:spcPct val="90000"/>
                  </a:lnSpc>
                  <a:spcBef>
                    <a:spcPct val="0"/>
                  </a:spcBef>
                  <a:spcAft>
                    <a:spcPct val="15000"/>
                  </a:spcAft>
                  <a:buChar char="••"/>
                </a:pPr>
                <a:r>
                  <a:rPr lang="fr-FR" sz="1200" kern="1200" dirty="0">
                    <a:latin typeface="Roboto"/>
                    <a:cs typeface="Roboto"/>
                  </a:rPr>
                  <a:t>Enjeux énergétiques et impacts</a:t>
                </a:r>
              </a:p>
              <a:p>
                <a:pPr marL="114300" lvl="1" indent="-114300" algn="l" defTabSz="533400">
                  <a:lnSpc>
                    <a:spcPct val="90000"/>
                  </a:lnSpc>
                  <a:spcBef>
                    <a:spcPct val="0"/>
                  </a:spcBef>
                  <a:spcAft>
                    <a:spcPct val="15000"/>
                  </a:spcAft>
                  <a:buChar char="••"/>
                </a:pPr>
                <a:r>
                  <a:rPr lang="fr-FR" sz="1200" kern="1200" dirty="0">
                    <a:latin typeface="Roboto"/>
                    <a:cs typeface="Roboto"/>
                  </a:rPr>
                  <a:t>Solution stratégique et visions du GIE</a:t>
                </a:r>
              </a:p>
              <a:p>
                <a:pPr marL="114300" lvl="1" indent="-114300" algn="l" defTabSz="533400">
                  <a:lnSpc>
                    <a:spcPct val="90000"/>
                  </a:lnSpc>
                  <a:spcBef>
                    <a:spcPct val="0"/>
                  </a:spcBef>
                  <a:spcAft>
                    <a:spcPct val="15000"/>
                  </a:spcAft>
                  <a:buChar char="••"/>
                </a:pPr>
                <a:r>
                  <a:rPr lang="fr-FR" sz="1200" kern="1200" dirty="0">
                    <a:latin typeface="Roboto"/>
                    <a:cs typeface="Roboto"/>
                  </a:rPr>
                  <a:t>Approche du GIE pour mettre en place la stratégie de transition énergétique </a:t>
                </a:r>
              </a:p>
            </p:txBody>
          </p:sp>
        </p:grpSp>
        <p:grpSp>
          <p:nvGrpSpPr>
            <p:cNvPr id="20" name="Group 19"/>
            <p:cNvGrpSpPr/>
            <p:nvPr/>
          </p:nvGrpSpPr>
          <p:grpSpPr>
            <a:xfrm>
              <a:off x="2137003" y="623816"/>
              <a:ext cx="6017325" cy="302473"/>
              <a:chOff x="429808" y="75728"/>
              <a:chExt cx="6017325" cy="302473"/>
            </a:xfrm>
          </p:grpSpPr>
          <p:sp>
            <p:nvSpPr>
              <p:cNvPr id="21" name="Rounded Rectangle 20"/>
              <p:cNvSpPr/>
              <p:nvPr/>
            </p:nvSpPr>
            <p:spPr>
              <a:xfrm>
                <a:off x="429808" y="75728"/>
                <a:ext cx="6017325" cy="302473"/>
              </a:xfrm>
              <a:prstGeom prst="roundRect">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2" name="Rounded Rectangle 6"/>
              <p:cNvSpPr/>
              <p:nvPr/>
            </p:nvSpPr>
            <p:spPr>
              <a:xfrm>
                <a:off x="444574" y="90494"/>
                <a:ext cx="5987793" cy="2729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Contexte du projet</a:t>
                </a:r>
              </a:p>
            </p:txBody>
          </p:sp>
        </p:grpSp>
      </p:grpSp>
      <p:grpSp>
        <p:nvGrpSpPr>
          <p:cNvPr id="45" name="Group 44"/>
          <p:cNvGrpSpPr/>
          <p:nvPr/>
        </p:nvGrpSpPr>
        <p:grpSpPr>
          <a:xfrm>
            <a:off x="1707195" y="2156628"/>
            <a:ext cx="9194485" cy="1462606"/>
            <a:chOff x="1707195" y="2111441"/>
            <a:chExt cx="9194485" cy="1462606"/>
          </a:xfrm>
        </p:grpSpPr>
        <p:grpSp>
          <p:nvGrpSpPr>
            <p:cNvPr id="25" name="Group 24"/>
            <p:cNvGrpSpPr/>
            <p:nvPr/>
          </p:nvGrpSpPr>
          <p:grpSpPr>
            <a:xfrm>
              <a:off x="1707195" y="2227422"/>
              <a:ext cx="9194485" cy="1346625"/>
              <a:chOff x="0" y="290153"/>
              <a:chExt cx="8596179" cy="1346625"/>
            </a:xfrm>
          </p:grpSpPr>
          <p:sp>
            <p:nvSpPr>
              <p:cNvPr id="29" name="Rectangle 28"/>
              <p:cNvSpPr/>
              <p:nvPr/>
            </p:nvSpPr>
            <p:spPr>
              <a:xfrm>
                <a:off x="0" y="442553"/>
                <a:ext cx="7192965" cy="1194225"/>
              </a:xfrm>
              <a:prstGeom prst="rect">
                <a:avLst/>
              </a:prstGeom>
              <a:ln>
                <a:solidFill>
                  <a:srgbClr val="184984"/>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Rectangle 29"/>
              <p:cNvSpPr/>
              <p:nvPr/>
            </p:nvSpPr>
            <p:spPr>
              <a:xfrm>
                <a:off x="0" y="290153"/>
                <a:ext cx="8596179" cy="1346625"/>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312420"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latin typeface="Roboto"/>
                    <a:cs typeface="Roboto"/>
                  </a:rPr>
                  <a:t>Périmètre de l’étude</a:t>
                </a:r>
              </a:p>
              <a:p>
                <a:pPr marL="114300" lvl="1" indent="-114300" algn="l" defTabSz="533400">
                  <a:lnSpc>
                    <a:spcPct val="90000"/>
                  </a:lnSpc>
                  <a:spcBef>
                    <a:spcPct val="0"/>
                  </a:spcBef>
                  <a:spcAft>
                    <a:spcPct val="15000"/>
                  </a:spcAft>
                  <a:buChar char="••"/>
                </a:pPr>
                <a:r>
                  <a:rPr lang="fr-FR" sz="1200" kern="1200" dirty="0">
                    <a:latin typeface="Roboto"/>
                    <a:cs typeface="Roboto"/>
                  </a:rPr>
                  <a:t>Consommation et couts énergétiques du GIE</a:t>
                </a:r>
              </a:p>
              <a:p>
                <a:pPr marL="114300" lvl="1" indent="-114300" algn="l" defTabSz="533400">
                  <a:lnSpc>
                    <a:spcPct val="90000"/>
                  </a:lnSpc>
                  <a:spcBef>
                    <a:spcPct val="0"/>
                  </a:spcBef>
                  <a:spcAft>
                    <a:spcPct val="15000"/>
                  </a:spcAft>
                  <a:buChar char="••"/>
                </a:pPr>
                <a:r>
                  <a:rPr lang="fr-FR" sz="1200" kern="1200" dirty="0">
                    <a:latin typeface="Roboto"/>
                    <a:cs typeface="Roboto"/>
                  </a:rPr>
                  <a:t>Déroulement de l’étude</a:t>
                </a:r>
              </a:p>
              <a:p>
                <a:pPr marL="114300" lvl="1" indent="-114300" algn="l" defTabSz="533400">
                  <a:lnSpc>
                    <a:spcPct val="90000"/>
                  </a:lnSpc>
                  <a:spcBef>
                    <a:spcPct val="0"/>
                  </a:spcBef>
                  <a:spcAft>
                    <a:spcPct val="15000"/>
                  </a:spcAft>
                  <a:buChar char="••"/>
                </a:pPr>
                <a:r>
                  <a:rPr lang="fr-FR" sz="1200" kern="1200" dirty="0">
                    <a:latin typeface="Roboto"/>
                    <a:cs typeface="Roboto"/>
                  </a:rPr>
                  <a:t>Approche méthodologique</a:t>
                </a:r>
              </a:p>
              <a:p>
                <a:pPr marL="114300" lvl="1" indent="-114300" algn="l" defTabSz="533400">
                  <a:lnSpc>
                    <a:spcPct val="90000"/>
                  </a:lnSpc>
                  <a:spcBef>
                    <a:spcPct val="0"/>
                  </a:spcBef>
                  <a:spcAft>
                    <a:spcPct val="15000"/>
                  </a:spcAft>
                  <a:buChar char="••"/>
                </a:pPr>
                <a:r>
                  <a:rPr lang="fr-FR" sz="1200" kern="1200" dirty="0">
                    <a:latin typeface="Roboto"/>
                    <a:cs typeface="Roboto"/>
                  </a:rPr>
                  <a:t>Etapes et actions réalisées</a:t>
                </a:r>
              </a:p>
            </p:txBody>
          </p:sp>
        </p:grpSp>
        <p:grpSp>
          <p:nvGrpSpPr>
            <p:cNvPr id="26" name="Group 25"/>
            <p:cNvGrpSpPr/>
            <p:nvPr/>
          </p:nvGrpSpPr>
          <p:grpSpPr>
            <a:xfrm>
              <a:off x="2137003" y="2111441"/>
              <a:ext cx="6017325" cy="355228"/>
              <a:chOff x="429808" y="39619"/>
              <a:chExt cx="6017325" cy="624334"/>
            </a:xfrm>
          </p:grpSpPr>
          <p:sp>
            <p:nvSpPr>
              <p:cNvPr id="27" name="Rounded Rectangle 26"/>
              <p:cNvSpPr/>
              <p:nvPr/>
            </p:nvSpPr>
            <p:spPr>
              <a:xfrm>
                <a:off x="429808" y="39619"/>
                <a:ext cx="6017325" cy="624334"/>
              </a:xfrm>
              <a:prstGeom prst="roundRect">
                <a:avLst/>
              </a:prstGeom>
              <a:solidFill>
                <a:srgbClr val="18498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8" name="Rounded Rectangle 6"/>
              <p:cNvSpPr/>
              <p:nvPr/>
            </p:nvSpPr>
            <p:spPr>
              <a:xfrm>
                <a:off x="460285" y="70096"/>
                <a:ext cx="5956371" cy="5633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Présentation de l’étude</a:t>
                </a:r>
              </a:p>
            </p:txBody>
          </p:sp>
        </p:grpSp>
      </p:grpSp>
      <p:grpSp>
        <p:nvGrpSpPr>
          <p:cNvPr id="46" name="Group 45"/>
          <p:cNvGrpSpPr/>
          <p:nvPr/>
        </p:nvGrpSpPr>
        <p:grpSpPr>
          <a:xfrm>
            <a:off x="1707195" y="3784243"/>
            <a:ext cx="8239445" cy="1387626"/>
            <a:chOff x="1707195" y="3754864"/>
            <a:chExt cx="8239445" cy="1387626"/>
          </a:xfrm>
        </p:grpSpPr>
        <p:grpSp>
          <p:nvGrpSpPr>
            <p:cNvPr id="31" name="Group 30"/>
            <p:cNvGrpSpPr/>
            <p:nvPr/>
          </p:nvGrpSpPr>
          <p:grpSpPr>
            <a:xfrm>
              <a:off x="1707195" y="4046290"/>
              <a:ext cx="8239445" cy="1096200"/>
              <a:chOff x="0" y="356780"/>
              <a:chExt cx="7671541" cy="1096200"/>
            </a:xfrm>
          </p:grpSpPr>
          <p:sp>
            <p:nvSpPr>
              <p:cNvPr id="35" name="Rectangle 34"/>
              <p:cNvSpPr/>
              <p:nvPr/>
            </p:nvSpPr>
            <p:spPr>
              <a:xfrm>
                <a:off x="0" y="356780"/>
                <a:ext cx="7671541" cy="1096200"/>
              </a:xfrm>
              <a:prstGeom prst="rect">
                <a:avLst/>
              </a:prstGeom>
              <a:ln>
                <a:solidFill>
                  <a:srgbClr val="FF9F1B"/>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Rectangle 35"/>
              <p:cNvSpPr/>
              <p:nvPr/>
            </p:nvSpPr>
            <p:spPr>
              <a:xfrm>
                <a:off x="0" y="356780"/>
                <a:ext cx="7671541" cy="1096200"/>
              </a:xfrm>
              <a:prstGeom prst="rect">
                <a:avLst/>
              </a:prstGeom>
              <a:ln>
                <a:solidFill>
                  <a:srgbClr val="FF9F1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249936" rIns="667159" bIns="85344" numCol="1" spcCol="1270" anchor="t" anchorCtr="0">
                <a:noAutofit/>
              </a:bodyPr>
              <a:lstStyle/>
              <a:p>
                <a:pPr marL="114300" lvl="1" indent="-114300" algn="l" defTabSz="533400">
                  <a:lnSpc>
                    <a:spcPct val="90000"/>
                  </a:lnSpc>
                  <a:spcBef>
                    <a:spcPct val="0"/>
                  </a:spcBef>
                  <a:spcAft>
                    <a:spcPct val="15000"/>
                  </a:spcAft>
                  <a:buChar char="••"/>
                </a:pPr>
                <a:r>
                  <a:rPr lang="fr-FR" sz="1200" kern="1200" dirty="0">
                    <a:latin typeface="Roboto"/>
                    <a:cs typeface="Roboto"/>
                  </a:rPr>
                  <a:t>Usages significatifs</a:t>
                </a:r>
                <a:endParaRPr lang="en-US" sz="1200" kern="1200" dirty="0">
                  <a:latin typeface="Roboto"/>
                  <a:cs typeface="Roboto"/>
                </a:endParaRPr>
              </a:p>
              <a:p>
                <a:pPr marL="114300" lvl="1" indent="-114300" algn="l" defTabSz="533400">
                  <a:lnSpc>
                    <a:spcPct val="90000"/>
                  </a:lnSpc>
                  <a:spcBef>
                    <a:spcPct val="0"/>
                  </a:spcBef>
                  <a:spcAft>
                    <a:spcPct val="15000"/>
                  </a:spcAft>
                  <a:buChar char="••"/>
                </a:pPr>
                <a:r>
                  <a:rPr lang="fr-FR" sz="1200" kern="1200" dirty="0">
                    <a:latin typeface="Roboto"/>
                    <a:cs typeface="Roboto"/>
                  </a:rPr>
                  <a:t>Perspectives concrètes d’amélioration: Actions Efficacité énergétique</a:t>
                </a:r>
              </a:p>
              <a:p>
                <a:pPr marL="114300" lvl="1" indent="-114300" algn="l" defTabSz="533400">
                  <a:lnSpc>
                    <a:spcPct val="90000"/>
                  </a:lnSpc>
                  <a:spcBef>
                    <a:spcPct val="0"/>
                  </a:spcBef>
                  <a:spcAft>
                    <a:spcPct val="15000"/>
                  </a:spcAft>
                  <a:buChar char="••"/>
                </a:pPr>
                <a:r>
                  <a:rPr lang="fr-FR" sz="1200" kern="1200" dirty="0">
                    <a:latin typeface="Roboto"/>
                    <a:cs typeface="Roboto"/>
                  </a:rPr>
                  <a:t>Perspectives concrètes d’amélioration: Actions Energies renouvelables</a:t>
                </a:r>
              </a:p>
              <a:p>
                <a:pPr marL="114300" lvl="1" indent="-114300" algn="l" defTabSz="533400">
                  <a:lnSpc>
                    <a:spcPct val="90000"/>
                  </a:lnSpc>
                  <a:spcBef>
                    <a:spcPct val="0"/>
                  </a:spcBef>
                  <a:spcAft>
                    <a:spcPct val="15000"/>
                  </a:spcAft>
                  <a:buChar char="••"/>
                </a:pPr>
                <a:r>
                  <a:rPr lang="fr-FR" sz="1200" kern="1200" dirty="0">
                    <a:latin typeface="Roboto"/>
                    <a:cs typeface="Roboto"/>
                  </a:rPr>
                  <a:t>Synthèse actions Efficacité énergétique</a:t>
                </a:r>
              </a:p>
            </p:txBody>
          </p:sp>
        </p:grpSp>
        <p:grpSp>
          <p:nvGrpSpPr>
            <p:cNvPr id="32" name="Group 31"/>
            <p:cNvGrpSpPr/>
            <p:nvPr/>
          </p:nvGrpSpPr>
          <p:grpSpPr>
            <a:xfrm>
              <a:off x="2137003" y="3754864"/>
              <a:ext cx="6017325" cy="444500"/>
              <a:chOff x="429808" y="41308"/>
              <a:chExt cx="6017325" cy="492591"/>
            </a:xfrm>
            <a:solidFill>
              <a:srgbClr val="FF9F1B"/>
            </a:solidFill>
          </p:grpSpPr>
          <p:sp>
            <p:nvSpPr>
              <p:cNvPr id="33" name="Rounded Rectangle 32"/>
              <p:cNvSpPr/>
              <p:nvPr/>
            </p:nvSpPr>
            <p:spPr>
              <a:xfrm>
                <a:off x="429808" y="41308"/>
                <a:ext cx="6017325" cy="492591"/>
              </a:xfrm>
              <a:prstGeom prst="roundRect">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4" name="Rounded Rectangle 6"/>
              <p:cNvSpPr/>
              <p:nvPr/>
            </p:nvSpPr>
            <p:spPr>
              <a:xfrm>
                <a:off x="453854" y="65354"/>
                <a:ext cx="5969233" cy="4444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Diagnostic énergétique des usages</a:t>
                </a:r>
              </a:p>
            </p:txBody>
          </p:sp>
        </p:grpSp>
      </p:grpSp>
      <p:grpSp>
        <p:nvGrpSpPr>
          <p:cNvPr id="47" name="Group 46"/>
          <p:cNvGrpSpPr/>
          <p:nvPr/>
        </p:nvGrpSpPr>
        <p:grpSpPr>
          <a:xfrm>
            <a:off x="1707195" y="5336879"/>
            <a:ext cx="8757605" cy="1369783"/>
            <a:chOff x="1707195" y="5336879"/>
            <a:chExt cx="8757605" cy="1369783"/>
          </a:xfrm>
        </p:grpSpPr>
        <p:grpSp>
          <p:nvGrpSpPr>
            <p:cNvPr id="37" name="Group 36"/>
            <p:cNvGrpSpPr/>
            <p:nvPr/>
          </p:nvGrpSpPr>
          <p:grpSpPr>
            <a:xfrm>
              <a:off x="1707195" y="5466464"/>
              <a:ext cx="8757605" cy="1240198"/>
              <a:chOff x="0" y="847175"/>
              <a:chExt cx="8757605" cy="1415809"/>
            </a:xfrm>
          </p:grpSpPr>
          <p:sp>
            <p:nvSpPr>
              <p:cNvPr id="41" name="Rectangle 40"/>
              <p:cNvSpPr/>
              <p:nvPr/>
            </p:nvSpPr>
            <p:spPr>
              <a:xfrm>
                <a:off x="0" y="1043934"/>
                <a:ext cx="8757605" cy="1219050"/>
              </a:xfrm>
              <a:prstGeom prst="rect">
                <a:avLst/>
              </a:prstGeom>
              <a:ln>
                <a:solidFill>
                  <a:schemeClr val="tx1">
                    <a:lumMod val="75000"/>
                    <a:lumOff val="25000"/>
                  </a:schemeClr>
                </a:solidFill>
              </a:ln>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2" name="Rectangle 41"/>
              <p:cNvSpPr/>
              <p:nvPr/>
            </p:nvSpPr>
            <p:spPr>
              <a:xfrm>
                <a:off x="0" y="847175"/>
                <a:ext cx="8596179" cy="12190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67159" tIns="374904" rIns="667159" bIns="85344" numCol="1" spcCol="1270" anchor="t" anchorCtr="0">
                <a:noAutofit/>
              </a:bodyPr>
              <a:lstStyle/>
              <a:p>
                <a:pPr marL="0" lvl="1" algn="l" defTabSz="533400">
                  <a:lnSpc>
                    <a:spcPct val="90000"/>
                  </a:lnSpc>
                  <a:spcBef>
                    <a:spcPct val="0"/>
                  </a:spcBef>
                  <a:spcAft>
                    <a:spcPct val="15000"/>
                  </a:spcAft>
                </a:pPr>
                <a:r>
                  <a:rPr lang="fr-FR" sz="1200" kern="1200" dirty="0">
                    <a:latin typeface="Roboto"/>
                    <a:cs typeface="Roboto"/>
                  </a:rPr>
                  <a:t>•  Projets d’économie d’énergie</a:t>
                </a:r>
              </a:p>
              <a:p>
                <a:pPr marL="114300" lvl="1" indent="-114300" algn="l" defTabSz="533400">
                  <a:lnSpc>
                    <a:spcPct val="90000"/>
                  </a:lnSpc>
                  <a:spcBef>
                    <a:spcPct val="0"/>
                  </a:spcBef>
                  <a:spcAft>
                    <a:spcPct val="15000"/>
                  </a:spcAft>
                  <a:buChar char="••"/>
                </a:pPr>
                <a:r>
                  <a:rPr lang="fr-FR" sz="1200" kern="1200" dirty="0">
                    <a:latin typeface="Roboto"/>
                    <a:cs typeface="Roboto"/>
                  </a:rPr>
                  <a:t>Plan de performance énergétique type</a:t>
                </a:r>
              </a:p>
              <a:p>
                <a:pPr marL="114300" lvl="1" indent="-114300" algn="l" defTabSz="533400">
                  <a:lnSpc>
                    <a:spcPct val="90000"/>
                  </a:lnSpc>
                  <a:spcBef>
                    <a:spcPct val="0"/>
                  </a:spcBef>
                  <a:spcAft>
                    <a:spcPct val="15000"/>
                  </a:spcAft>
                  <a:buChar char="••"/>
                </a:pPr>
                <a:r>
                  <a:rPr lang="fr-FR" sz="1200" kern="1200" dirty="0">
                    <a:latin typeface="Roboto"/>
                    <a:cs typeface="Roboto"/>
                  </a:rPr>
                  <a:t>Bilan énergétique et budgétaire des actions choisies</a:t>
                </a:r>
              </a:p>
              <a:p>
                <a:pPr marL="114300" lvl="1" indent="-114300" algn="l" defTabSz="533400">
                  <a:lnSpc>
                    <a:spcPct val="90000"/>
                  </a:lnSpc>
                  <a:spcBef>
                    <a:spcPct val="0"/>
                  </a:spcBef>
                  <a:spcAft>
                    <a:spcPct val="15000"/>
                  </a:spcAft>
                  <a:buChar char="••"/>
                </a:pPr>
                <a:r>
                  <a:rPr lang="fr-FR" sz="1200" kern="1200" dirty="0">
                    <a:latin typeface="Roboto"/>
                    <a:cs typeface="Roboto"/>
                  </a:rPr>
                  <a:t>Simulations d’évolution de la facture d’électricité en fonction des scénarii d’amélioration </a:t>
                </a:r>
              </a:p>
            </p:txBody>
          </p:sp>
        </p:grpSp>
        <p:grpSp>
          <p:nvGrpSpPr>
            <p:cNvPr id="38" name="Group 37"/>
            <p:cNvGrpSpPr/>
            <p:nvPr/>
          </p:nvGrpSpPr>
          <p:grpSpPr>
            <a:xfrm>
              <a:off x="2136584" y="5336879"/>
              <a:ext cx="6011449" cy="443626"/>
              <a:chOff x="429389" y="610214"/>
              <a:chExt cx="6011449" cy="709758"/>
            </a:xfrm>
            <a:solidFill>
              <a:schemeClr val="tx1">
                <a:lumMod val="65000"/>
                <a:lumOff val="35000"/>
              </a:schemeClr>
            </a:solidFill>
          </p:grpSpPr>
          <p:sp>
            <p:nvSpPr>
              <p:cNvPr id="39" name="Rounded Rectangle 38"/>
              <p:cNvSpPr/>
              <p:nvPr/>
            </p:nvSpPr>
            <p:spPr>
              <a:xfrm>
                <a:off x="429389" y="610214"/>
                <a:ext cx="6011449" cy="709758"/>
              </a:xfrm>
              <a:prstGeom prst="roundRect">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40" name="Rounded Rectangle 6"/>
              <p:cNvSpPr/>
              <p:nvPr/>
            </p:nvSpPr>
            <p:spPr>
              <a:xfrm>
                <a:off x="464037" y="644862"/>
                <a:ext cx="5942153" cy="64046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27441" tIns="0" rIns="227441" bIns="0" numCol="1" spcCol="1270" anchor="ctr" anchorCtr="0">
                <a:noAutofit/>
              </a:bodyPr>
              <a:lstStyle/>
              <a:p>
                <a:pPr lvl="0" algn="l" defTabSz="889000">
                  <a:lnSpc>
                    <a:spcPct val="90000"/>
                  </a:lnSpc>
                  <a:spcBef>
                    <a:spcPct val="0"/>
                  </a:spcBef>
                  <a:spcAft>
                    <a:spcPct val="35000"/>
                  </a:spcAft>
                </a:pPr>
                <a:r>
                  <a:rPr lang="fr-FR" sz="2000" kern="1200" dirty="0">
                    <a:latin typeface="Helvetica"/>
                    <a:cs typeface="Helvetica"/>
                  </a:rPr>
                  <a:t>Plan de performance énergétique type </a:t>
                </a:r>
              </a:p>
            </p:txBody>
          </p:sp>
        </p:grpSp>
      </p:grpSp>
      <p:grpSp>
        <p:nvGrpSpPr>
          <p:cNvPr id="48" name="Group 47"/>
          <p:cNvGrpSpPr/>
          <p:nvPr/>
        </p:nvGrpSpPr>
        <p:grpSpPr>
          <a:xfrm>
            <a:off x="11289365" y="-892249"/>
            <a:ext cx="2367086" cy="3049340"/>
            <a:chOff x="4421757" y="3739789"/>
            <a:chExt cx="3352918" cy="4319315"/>
          </a:xfrm>
        </p:grpSpPr>
        <p:sp>
          <p:nvSpPr>
            <p:cNvPr id="49" name="Rectangle 48"/>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4431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0-#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 y="0"/>
            <a:ext cx="6116320" cy="6959600"/>
          </a:xfrm>
          <a:prstGeom prst="rect">
            <a:avLst/>
          </a:prstGeom>
          <a:solidFill>
            <a:srgbClr val="58983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re 2"/>
          <p:cNvSpPr txBox="1">
            <a:spLocks/>
          </p:cNvSpPr>
          <p:nvPr/>
        </p:nvSpPr>
        <p:spPr>
          <a:xfrm>
            <a:off x="1859280" y="433341"/>
            <a:ext cx="4114609" cy="5316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rgbClr val="FFFFFF"/>
                </a:solidFill>
                <a:latin typeface="Helvetica"/>
                <a:ea typeface="+mn-ea"/>
                <a:cs typeface="Helvetica"/>
              </a:rPr>
              <a:t>Usages significatifs</a:t>
            </a:r>
          </a:p>
        </p:txBody>
      </p:sp>
      <p:sp>
        <p:nvSpPr>
          <p:cNvPr id="4" name="ZoneTexte 15"/>
          <p:cNvSpPr txBox="1"/>
          <p:nvPr/>
        </p:nvSpPr>
        <p:spPr>
          <a:xfrm>
            <a:off x="1724911" y="6016541"/>
            <a:ext cx="2976187" cy="400110"/>
          </a:xfrm>
          <a:prstGeom prst="rect">
            <a:avLst/>
          </a:prstGeom>
          <a:solidFill>
            <a:srgbClr val="FFFFFF"/>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2000" dirty="0">
                <a:solidFill>
                  <a:srgbClr val="589834"/>
                </a:solidFill>
                <a:latin typeface="Roboto"/>
                <a:cs typeface="Roboto"/>
              </a:rPr>
              <a:t>759 848 </a:t>
            </a:r>
            <a:r>
              <a:rPr lang="fr-FR" sz="2000" dirty="0" err="1">
                <a:solidFill>
                  <a:srgbClr val="589834"/>
                </a:solidFill>
                <a:latin typeface="Roboto"/>
                <a:cs typeface="Roboto"/>
              </a:rPr>
              <a:t>Dhs</a:t>
            </a:r>
            <a:r>
              <a:rPr lang="fr-FR" sz="2000" dirty="0">
                <a:solidFill>
                  <a:srgbClr val="589834"/>
                </a:solidFill>
                <a:latin typeface="Roboto"/>
                <a:cs typeface="Roboto"/>
              </a:rPr>
              <a:t> TTC/an</a:t>
            </a:r>
          </a:p>
        </p:txBody>
      </p:sp>
      <p:sp>
        <p:nvSpPr>
          <p:cNvPr id="5" name="Rectangle 4"/>
          <p:cNvSpPr/>
          <p:nvPr/>
        </p:nvSpPr>
        <p:spPr>
          <a:xfrm>
            <a:off x="1198931" y="1510691"/>
            <a:ext cx="3799267" cy="637324"/>
          </a:xfrm>
          <a:prstGeom prst="rect">
            <a:avLst/>
          </a:prstGeom>
          <a:solidFill>
            <a:schemeClr val="bg1"/>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lnSpc>
                <a:spcPct val="115000"/>
              </a:lnSpc>
              <a:spcBef>
                <a:spcPts val="1000"/>
              </a:spcBef>
              <a:spcAft>
                <a:spcPts val="1000"/>
              </a:spcAft>
            </a:pPr>
            <a:r>
              <a:rPr lang="fr-FR" sz="2000" b="1" dirty="0">
                <a:solidFill>
                  <a:srgbClr val="589834"/>
                </a:solidFill>
                <a:latin typeface="Calibri" panose="020F0502020204030204" pitchFamily="34" charset="0"/>
                <a:ea typeface="Times New Roman" panose="02020603050405020304" pitchFamily="18" charset="0"/>
                <a:cs typeface="Arial" panose="020B0604020202020204" pitchFamily="34" charset="0"/>
              </a:rPr>
              <a:t>Electricité</a:t>
            </a:r>
          </a:p>
        </p:txBody>
      </p:sp>
      <p:sp>
        <p:nvSpPr>
          <p:cNvPr id="6" name="Triangle isocèle 21"/>
          <p:cNvSpPr/>
          <p:nvPr/>
        </p:nvSpPr>
        <p:spPr>
          <a:xfrm flipV="1">
            <a:off x="1198931" y="2285943"/>
            <a:ext cx="3799267" cy="272180"/>
          </a:xfrm>
          <a:prstGeom prst="triangle">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7" name="Rectangle 6"/>
          <p:cNvSpPr/>
          <p:nvPr/>
        </p:nvSpPr>
        <p:spPr>
          <a:xfrm>
            <a:off x="6886338" y="2423092"/>
            <a:ext cx="4572000" cy="830997"/>
          </a:xfrm>
          <a:prstGeom prst="rect">
            <a:avLst/>
          </a:prstGeom>
        </p:spPr>
        <p:txBody>
          <a:bodyPr>
            <a:spAutoFit/>
          </a:bodyPr>
          <a:lstStyle/>
          <a:p>
            <a:pPr algn="ctr"/>
            <a:r>
              <a:rPr lang="fr-FR" sz="1600" b="1" dirty="0">
                <a:solidFill>
                  <a:srgbClr val="589834"/>
                </a:solidFill>
                <a:latin typeface="Helvetica"/>
                <a:cs typeface="Helvetica"/>
              </a:rPr>
              <a:t>Répartition des consommations annuelles (kWh) par usage d’une exploitation type</a:t>
            </a:r>
            <a:r>
              <a:rPr lang="fr-FR" sz="1600" dirty="0">
                <a:solidFill>
                  <a:srgbClr val="589834"/>
                </a:solidFill>
                <a:latin typeface="Helvetica"/>
                <a:cs typeface="Helvetica"/>
              </a:rPr>
              <a:t> </a:t>
            </a:r>
            <a:br>
              <a:rPr lang="fr-FR" sz="1600" dirty="0">
                <a:solidFill>
                  <a:srgbClr val="589834"/>
                </a:solidFill>
                <a:latin typeface="Helvetica"/>
                <a:cs typeface="Helvetica"/>
              </a:rPr>
            </a:br>
            <a:endParaRPr lang="fr-FR" sz="1600" dirty="0">
              <a:solidFill>
                <a:srgbClr val="589834"/>
              </a:solidFill>
              <a:latin typeface="Helvetica"/>
              <a:cs typeface="Helvetica"/>
            </a:endParaRPr>
          </a:p>
        </p:txBody>
      </p:sp>
      <p:grpSp>
        <p:nvGrpSpPr>
          <p:cNvPr id="9" name="Groupe 23"/>
          <p:cNvGrpSpPr/>
          <p:nvPr/>
        </p:nvGrpSpPr>
        <p:grpSpPr>
          <a:xfrm>
            <a:off x="1213655" y="2628436"/>
            <a:ext cx="3817027" cy="1568545"/>
            <a:chOff x="1669312" y="0"/>
            <a:chExt cx="3472047" cy="1255395"/>
          </a:xfrm>
        </p:grpSpPr>
        <p:pic>
          <p:nvPicPr>
            <p:cNvPr id="10" name="Image 24" descr="D:\ECOTAQA\PROJET GIE TAZARTINO\LIVRABLE\Exploitation 1 - DADOSA\06- PHOTOS PRISES\PHOTOS VISITE 7-2-2017\P1040049.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3684" y="0"/>
              <a:ext cx="1717675" cy="1255395"/>
            </a:xfrm>
            <a:prstGeom prst="rect">
              <a:avLst/>
            </a:prstGeom>
            <a:noFill/>
            <a:ln w="9525" cmpd="sng">
              <a:solidFill>
                <a:schemeClr val="bg1"/>
              </a:solidFill>
            </a:ln>
          </p:spPr>
        </p:pic>
        <p:pic>
          <p:nvPicPr>
            <p:cNvPr id="11" name="Image 25" descr="D:\ECOTAQA\PROJET GIE TAZARTINO\LIVRABLE\Exploitation 1 - DADOSA\06- PHOTOS PRISES\PHOTOS VISITE 6-2-2017\P103093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9312" y="0"/>
              <a:ext cx="1714552" cy="1254125"/>
            </a:xfrm>
            <a:prstGeom prst="rect">
              <a:avLst/>
            </a:prstGeom>
            <a:noFill/>
            <a:ln w="9525" cmpd="sng">
              <a:solidFill>
                <a:schemeClr val="bg1"/>
              </a:solidFill>
            </a:ln>
          </p:spPr>
        </p:pic>
      </p:grpSp>
      <p:grpSp>
        <p:nvGrpSpPr>
          <p:cNvPr id="12" name="Groupe 26"/>
          <p:cNvGrpSpPr/>
          <p:nvPr/>
        </p:nvGrpSpPr>
        <p:grpSpPr>
          <a:xfrm>
            <a:off x="1213655" y="4232137"/>
            <a:ext cx="3817026" cy="1632142"/>
            <a:chOff x="14147" y="0"/>
            <a:chExt cx="3667405" cy="1358900"/>
          </a:xfrm>
        </p:grpSpPr>
        <p:pic>
          <p:nvPicPr>
            <p:cNvPr id="13" name="Image 27" descr="D:\ECOTAQA\PROJET GIE TAZARTINO\LIVRABLE\Exploitation 1 - DADOSA\06- PHOTOS PRISES\PHOTOS VISITE 6-2-2017\P1030969.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47" y="0"/>
              <a:ext cx="1811024" cy="1358900"/>
            </a:xfrm>
            <a:prstGeom prst="rect">
              <a:avLst/>
            </a:prstGeom>
            <a:noFill/>
            <a:ln w="9525" cmpd="sng">
              <a:solidFill>
                <a:schemeClr val="bg1"/>
              </a:solidFill>
            </a:ln>
          </p:spPr>
        </p:pic>
        <p:pic>
          <p:nvPicPr>
            <p:cNvPr id="14" name="Image 28" descr="D:\ECOTAQA\PROJET GIE TAZARTINO\LIVRABLE\Exploitation 1 - DADOSA\06- PHOTOS PRISES\PHOTOS VISITE 6-2-2017\P1030968.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67231" y="0"/>
              <a:ext cx="1814321" cy="1358900"/>
            </a:xfrm>
            <a:prstGeom prst="rect">
              <a:avLst/>
            </a:prstGeom>
            <a:noFill/>
            <a:ln w="9525" cmpd="sng">
              <a:solidFill>
                <a:schemeClr val="bg1"/>
              </a:solidFill>
            </a:ln>
          </p:spPr>
        </p:pic>
      </p:grpSp>
      <p:sp>
        <p:nvSpPr>
          <p:cNvPr id="15" name="ZoneTexte 30"/>
          <p:cNvSpPr txBox="1"/>
          <p:nvPr/>
        </p:nvSpPr>
        <p:spPr>
          <a:xfrm>
            <a:off x="6878318" y="1510691"/>
            <a:ext cx="4328162" cy="707886"/>
          </a:xfrm>
          <a:prstGeom prst="rect">
            <a:avLst/>
          </a:prstGeom>
          <a:solidFill>
            <a:srgbClr val="FFA01B"/>
          </a:solidFill>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fr-FR" sz="2000" dirty="0">
                <a:latin typeface="Helvetica"/>
                <a:cs typeface="Helvetica"/>
              </a:rPr>
              <a:t>Consommation annuelle totale            </a:t>
            </a:r>
          </a:p>
          <a:p>
            <a:pPr algn="ctr"/>
            <a:r>
              <a:rPr lang="fr-FR" sz="2000" dirty="0">
                <a:latin typeface="Helvetica"/>
                <a:cs typeface="Helvetica"/>
              </a:rPr>
              <a:t> 760 608 kWh/an</a:t>
            </a:r>
          </a:p>
        </p:txBody>
      </p:sp>
      <p:sp>
        <p:nvSpPr>
          <p:cNvPr id="16" name="Rectangle à coins arrondis 31"/>
          <p:cNvSpPr/>
          <p:nvPr/>
        </p:nvSpPr>
        <p:spPr bwMode="auto">
          <a:xfrm>
            <a:off x="6438102" y="6240081"/>
            <a:ext cx="2058997" cy="476250"/>
          </a:xfrm>
          <a:prstGeom prst="wedgeRoundRectCallout">
            <a:avLst>
              <a:gd name="adj1" fmla="val -134768"/>
              <a:gd name="adj2" fmla="val -46412"/>
              <a:gd name="adj3" fmla="val 16667"/>
            </a:avLst>
          </a:prstGeom>
          <a:solidFill>
            <a:srgbClr val="FFFFFF"/>
          </a:solidFill>
          <a:ln>
            <a:solidFill>
              <a:srgbClr val="589834"/>
            </a:solidFill>
          </a:ln>
          <a:effectLst/>
          <a:ex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ct val="90000"/>
              </a:lnSpc>
              <a:spcBef>
                <a:spcPct val="70000"/>
              </a:spcBef>
            </a:pPr>
            <a:r>
              <a:rPr lang="fr-FR" sz="1400" dirty="0">
                <a:solidFill>
                  <a:srgbClr val="19324B"/>
                </a:solidFill>
                <a:latin typeface="Roboto"/>
                <a:cs typeface="Roboto"/>
              </a:rPr>
              <a:t>Estimation financière des Consommations</a:t>
            </a:r>
            <a:endParaRPr kumimoji="0" lang="fr-FR" sz="1400" b="0" i="0" u="none" strike="noStrike" cap="none" normalizeH="0" baseline="0" dirty="0">
              <a:ln>
                <a:noFill/>
              </a:ln>
              <a:solidFill>
                <a:srgbClr val="19324B"/>
              </a:solidFill>
              <a:effectLst/>
              <a:latin typeface="Roboto"/>
              <a:cs typeface="Roboto"/>
            </a:endParaRPr>
          </a:p>
        </p:txBody>
      </p:sp>
      <p:sp>
        <p:nvSpPr>
          <p:cNvPr id="17" name="Rectangle à coins arrondis 32"/>
          <p:cNvSpPr/>
          <p:nvPr/>
        </p:nvSpPr>
        <p:spPr bwMode="auto">
          <a:xfrm>
            <a:off x="6728061" y="5182617"/>
            <a:ext cx="5179459" cy="681662"/>
          </a:xfrm>
          <a:prstGeom prst="wedgeRoundRectCallout">
            <a:avLst>
              <a:gd name="adj1" fmla="val 19873"/>
              <a:gd name="adj2" fmla="val -73274"/>
              <a:gd name="adj3" fmla="val 16667"/>
            </a:avLst>
          </a:prstGeom>
          <a:solidFill>
            <a:srgbClr val="FFA01B"/>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lvl="0"/>
            <a:r>
              <a:rPr lang="fr-FR" sz="1600" dirty="0">
                <a:latin typeface="Roboto"/>
                <a:cs typeface="Roboto"/>
              </a:rPr>
              <a:t>Dans ce cas de figure, 79% de l’énergie électrique est utilisée pour le relevage, 21% pour la </a:t>
            </a:r>
            <a:r>
              <a:rPr lang="fr-FR" sz="1600" dirty="0" err="1">
                <a:latin typeface="Roboto"/>
                <a:cs typeface="Roboto"/>
              </a:rPr>
              <a:t>fertigation</a:t>
            </a:r>
            <a:r>
              <a:rPr lang="fr-FR" sz="1600" dirty="0">
                <a:latin typeface="Roboto"/>
                <a:cs typeface="Roboto"/>
              </a:rPr>
              <a:t> </a:t>
            </a:r>
          </a:p>
        </p:txBody>
      </p:sp>
      <p:sp>
        <p:nvSpPr>
          <p:cNvPr id="21" name="Rectangle 20"/>
          <p:cNvSpPr/>
          <p:nvPr/>
        </p:nvSpPr>
        <p:spPr>
          <a:xfrm>
            <a:off x="1023768" y="358346"/>
            <a:ext cx="679622" cy="679622"/>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logo_ecotaqa_Blanc copy.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98931" y="431355"/>
            <a:ext cx="329296" cy="533604"/>
          </a:xfrm>
          <a:prstGeom prst="rect">
            <a:avLst/>
          </a:prstGeom>
        </p:spPr>
      </p:pic>
      <p:graphicFrame>
        <p:nvGraphicFramePr>
          <p:cNvPr id="25" name="Graphique 22"/>
          <p:cNvGraphicFramePr>
            <a:graphicFrameLocks/>
          </p:cNvGraphicFramePr>
          <p:nvPr>
            <p:extLst>
              <p:ext uri="{D42A27DB-BD31-4B8C-83A1-F6EECF244321}">
                <p14:modId xmlns:p14="http://schemas.microsoft.com/office/powerpoint/2010/main" val="2550785957"/>
              </p:ext>
            </p:extLst>
          </p:nvPr>
        </p:nvGraphicFramePr>
        <p:xfrm>
          <a:off x="6937138" y="1476872"/>
          <a:ext cx="4521200" cy="3986666"/>
        </p:xfrm>
        <a:graphic>
          <a:graphicData uri="http://schemas.openxmlformats.org/drawingml/2006/chart">
            <c:chart xmlns:c="http://schemas.openxmlformats.org/drawingml/2006/chart" xmlns:r="http://schemas.openxmlformats.org/officeDocument/2006/relationships" r:id="rId7"/>
          </a:graphicData>
        </a:graphic>
      </p:graphicFrame>
      <p:grpSp>
        <p:nvGrpSpPr>
          <p:cNvPr id="26" name="Group 25"/>
          <p:cNvGrpSpPr/>
          <p:nvPr/>
        </p:nvGrpSpPr>
        <p:grpSpPr>
          <a:xfrm>
            <a:off x="-3055860" y="4755877"/>
            <a:ext cx="3421330" cy="4407446"/>
            <a:chOff x="4421757" y="3739789"/>
            <a:chExt cx="3352918" cy="4319315"/>
          </a:xfrm>
        </p:grpSpPr>
        <p:sp>
          <p:nvSpPr>
            <p:cNvPr id="27" name="Rectangle 26"/>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0833322" y="-2930574"/>
            <a:ext cx="3421330" cy="4407446"/>
            <a:chOff x="4421757" y="3739789"/>
            <a:chExt cx="3352918" cy="4319315"/>
          </a:xfrm>
        </p:grpSpPr>
        <p:sp>
          <p:nvSpPr>
            <p:cNvPr id="31" name="Rectangle 30"/>
            <p:cNvSpPr/>
            <p:nvPr/>
          </p:nvSpPr>
          <p:spPr>
            <a:xfrm rot="18900000" flipV="1">
              <a:off x="4421757" y="3739789"/>
              <a:ext cx="3352918" cy="3352918"/>
            </a:xfrm>
            <a:prstGeom prst="rect">
              <a:avLst/>
            </a:prstGeom>
            <a:noFill/>
            <a:ln w="101600">
              <a:solidFill>
                <a:srgbClr val="589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rot="18900000" flipV="1">
              <a:off x="5501887" y="5138345"/>
              <a:ext cx="1192658" cy="1192658"/>
            </a:xfrm>
            <a:prstGeom prst="rect">
              <a:avLst/>
            </a:prstGeom>
            <a:noFill/>
            <a:ln w="101600">
              <a:solidFill>
                <a:srgbClr val="589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rot="18900000" flipV="1">
              <a:off x="4912474" y="5687620"/>
              <a:ext cx="2371484" cy="2371484"/>
            </a:xfrm>
            <a:prstGeom prst="rect">
              <a:avLst/>
            </a:prstGeom>
            <a:noFill/>
            <a:ln w="25400">
              <a:solidFill>
                <a:srgbClr val="589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0558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flipH="1">
            <a:off x="5045364" y="0"/>
            <a:ext cx="7550727" cy="6959600"/>
          </a:xfrm>
          <a:prstGeom prst="rect">
            <a:avLst/>
          </a:prstGeom>
          <a:solidFill>
            <a:srgbClr val="FFBB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èche droite 22"/>
          <p:cNvSpPr/>
          <p:nvPr/>
        </p:nvSpPr>
        <p:spPr>
          <a:xfrm rot="5400000">
            <a:off x="6011599" y="5143641"/>
            <a:ext cx="425482" cy="26876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p:cNvSpPr/>
          <p:nvPr/>
        </p:nvSpPr>
        <p:spPr>
          <a:xfrm>
            <a:off x="5334001" y="1881768"/>
            <a:ext cx="5999598"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bg1"/>
                </a:solidFill>
                <a:effectLst/>
                <a:latin typeface="Roboto"/>
                <a:ea typeface="Calibri" panose="020F0502020204030204" pitchFamily="34" charset="0"/>
                <a:cs typeface="Roboto"/>
              </a:rPr>
              <a:t>Pb facture PS-tarification- tranches horaires</a:t>
            </a:r>
            <a:endParaRPr lang="fr-FR" b="1" i="1" dirty="0">
              <a:solidFill>
                <a:schemeClr val="bg1"/>
              </a:solidFill>
              <a:latin typeface="Roboto"/>
              <a:cs typeface="Roboto"/>
            </a:endParaRPr>
          </a:p>
        </p:txBody>
      </p:sp>
      <p:sp>
        <p:nvSpPr>
          <p:cNvPr id="4" name="ZoneTexte 17"/>
          <p:cNvSpPr txBox="1"/>
          <p:nvPr/>
        </p:nvSpPr>
        <p:spPr>
          <a:xfrm>
            <a:off x="8811114" y="2402006"/>
            <a:ext cx="2605346" cy="2407560"/>
          </a:xfrm>
          <a:prstGeom prst="rect">
            <a:avLst/>
          </a:prstGeom>
          <a:solidFill>
            <a:srgbClr val="FFFFFF"/>
          </a:solidFill>
          <a:ln w="6350">
            <a:solidFill>
              <a:srgbClr val="FFBB2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indent="0" algn="ctr">
              <a:lnSpc>
                <a:spcPct val="90000"/>
              </a:lnSpc>
              <a:spcBef>
                <a:spcPct val="70000"/>
              </a:spcBef>
              <a:defRPr sz="1000" b="1"/>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algn="l"/>
            <a:r>
              <a:rPr lang="fr-FR" sz="1200" i="1" u="sng" dirty="0">
                <a:solidFill>
                  <a:schemeClr val="tx1">
                    <a:lumMod val="50000"/>
                    <a:lumOff val="50000"/>
                  </a:schemeClr>
                </a:solidFill>
                <a:latin typeface="Roboto"/>
                <a:cs typeface="Roboto"/>
              </a:rPr>
              <a:t>Recommandations :</a:t>
            </a:r>
          </a:p>
          <a:p>
            <a:pPr algn="l"/>
            <a:r>
              <a:rPr lang="fr-FR" sz="1050" dirty="0">
                <a:solidFill>
                  <a:schemeClr val="tx1">
                    <a:lumMod val="50000"/>
                    <a:lumOff val="50000"/>
                  </a:schemeClr>
                </a:solidFill>
                <a:latin typeface="Roboto"/>
                <a:cs typeface="Roboto"/>
              </a:rPr>
              <a:t>Les actions d’amélioration porteront sur : </a:t>
            </a:r>
          </a:p>
          <a:p>
            <a:pPr marL="171450" indent="-171450" algn="l">
              <a:buFontTx/>
              <a:buChar char="-"/>
            </a:pPr>
            <a:r>
              <a:rPr lang="fr-FR" sz="1050" dirty="0">
                <a:solidFill>
                  <a:schemeClr val="tx1">
                    <a:lumMod val="50000"/>
                    <a:lumOff val="50000"/>
                  </a:schemeClr>
                </a:solidFill>
                <a:latin typeface="Roboto"/>
                <a:cs typeface="Roboto"/>
              </a:rPr>
              <a:t>Identification du meilleur contrat de fourniture en énergie électrique</a:t>
            </a:r>
          </a:p>
          <a:p>
            <a:pPr marL="171450" indent="-171450" algn="l">
              <a:buFontTx/>
              <a:buChar char="-"/>
            </a:pPr>
            <a:r>
              <a:rPr lang="fr-FR" sz="1050" dirty="0">
                <a:solidFill>
                  <a:schemeClr val="tx1">
                    <a:lumMod val="50000"/>
                    <a:lumOff val="50000"/>
                  </a:schemeClr>
                </a:solidFill>
                <a:latin typeface="Roboto"/>
                <a:cs typeface="Roboto"/>
              </a:rPr>
              <a:t>Limitation de l’utilisation de la puissance de pointe</a:t>
            </a:r>
          </a:p>
          <a:p>
            <a:pPr marL="171450" indent="-171450" algn="l">
              <a:buFontTx/>
              <a:buChar char="-"/>
            </a:pPr>
            <a:r>
              <a:rPr lang="fr-FR" sz="1050" dirty="0">
                <a:solidFill>
                  <a:schemeClr val="tx1">
                    <a:lumMod val="50000"/>
                    <a:lumOff val="50000"/>
                  </a:schemeClr>
                </a:solidFill>
                <a:latin typeface="Roboto"/>
                <a:cs typeface="Roboto"/>
              </a:rPr>
              <a:t>Amélioration du cos phi afin d’atteindre un facteur de puissance de 0,98</a:t>
            </a:r>
          </a:p>
          <a:p>
            <a:pPr marL="171450" indent="-171450" algn="l">
              <a:buFontTx/>
              <a:buChar char="-"/>
            </a:pPr>
            <a:r>
              <a:rPr lang="fr-FR" sz="1050" dirty="0">
                <a:solidFill>
                  <a:schemeClr val="tx1">
                    <a:lumMod val="50000"/>
                    <a:lumOff val="50000"/>
                  </a:schemeClr>
                </a:solidFill>
                <a:latin typeface="Roboto"/>
                <a:cs typeface="Roboto"/>
              </a:rPr>
              <a:t>Optimisation de la puissance souscrite</a:t>
            </a:r>
          </a:p>
        </p:txBody>
      </p:sp>
      <p:sp>
        <p:nvSpPr>
          <p:cNvPr id="5" name="Rectangle à coins arrondis 18"/>
          <p:cNvSpPr/>
          <p:nvPr/>
        </p:nvSpPr>
        <p:spPr bwMode="auto">
          <a:xfrm>
            <a:off x="8811114" y="5216640"/>
            <a:ext cx="2481054" cy="651897"/>
          </a:xfrm>
          <a:prstGeom prst="wedgeRoundRectCallout">
            <a:avLst>
              <a:gd name="adj1" fmla="val -12823"/>
              <a:gd name="adj2" fmla="val -93909"/>
              <a:gd name="adj3" fmla="val 16667"/>
            </a:avLst>
          </a:prstGeom>
          <a:solidFill>
            <a:srgbClr val="FFFFFF"/>
          </a:solidFill>
          <a:ln>
            <a:noFill/>
          </a:ln>
          <a:effectLst/>
          <a:ex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ct val="90000"/>
              </a:lnSpc>
              <a:spcBef>
                <a:spcPct val="70000"/>
              </a:spcBef>
            </a:pPr>
            <a:r>
              <a:rPr lang="fr-FR" dirty="0">
                <a:solidFill>
                  <a:schemeClr val="tx1">
                    <a:lumMod val="50000"/>
                    <a:lumOff val="50000"/>
                  </a:schemeClr>
                </a:solidFill>
                <a:latin typeface="Roboto"/>
                <a:cs typeface="Roboto"/>
              </a:rPr>
              <a:t>Les propositions suivantes sont basées sur les résultats de l’analyse de la facture d’électricité.</a:t>
            </a:r>
            <a:endParaRPr kumimoji="0" lang="fr-FR" b="0" i="0" u="none" strike="noStrike" cap="none" normalizeH="0" baseline="0" dirty="0">
              <a:ln>
                <a:noFill/>
              </a:ln>
              <a:solidFill>
                <a:schemeClr val="tx1">
                  <a:lumMod val="50000"/>
                  <a:lumOff val="50000"/>
                </a:schemeClr>
              </a:solidFill>
              <a:effectLst/>
              <a:latin typeface="Roboto"/>
              <a:cs typeface="Roboto"/>
            </a:endParaRPr>
          </a:p>
        </p:txBody>
      </p:sp>
      <p:sp>
        <p:nvSpPr>
          <p:cNvPr id="6" name="Pensées 19"/>
          <p:cNvSpPr/>
          <p:nvPr/>
        </p:nvSpPr>
        <p:spPr bwMode="auto">
          <a:xfrm>
            <a:off x="5334001" y="2296455"/>
            <a:ext cx="1789546" cy="1259546"/>
          </a:xfrm>
          <a:prstGeom prst="cloudCallout">
            <a:avLst>
              <a:gd name="adj1" fmla="val -94003"/>
              <a:gd name="adj2" fmla="val 51652"/>
            </a:avLst>
          </a:prstGeom>
          <a:solidFill>
            <a:schemeClr val="bg1"/>
          </a:solidFill>
          <a:ln>
            <a:solidFill>
              <a:srgbClr val="FFBB2B"/>
            </a:solidFill>
          </a:ln>
          <a:effectLst/>
          <a:extLst/>
        </p:spPr>
        <p:txBody>
          <a:bodyPr vert="horz" wrap="square" lIns="91440" tIns="45720" rIns="91440" bIns="45720" numCol="1" rtlCol="0" anchor="t" anchorCtr="0" compatLnSpc="1">
            <a:prstTxWarp prst="textNoShape">
              <a:avLst/>
            </a:prstTxWarp>
          </a:bodyPr>
          <a:lstStyle/>
          <a:p>
            <a:pPr algn="ctr">
              <a:lnSpc>
                <a:spcPct val="90000"/>
              </a:lnSpc>
              <a:spcBef>
                <a:spcPct val="70000"/>
              </a:spcBef>
            </a:pPr>
            <a:r>
              <a:rPr lang="fr-FR" sz="1200" b="1" dirty="0">
                <a:solidFill>
                  <a:schemeClr val="tx1">
                    <a:lumMod val="65000"/>
                    <a:lumOff val="35000"/>
                  </a:schemeClr>
                </a:solidFill>
                <a:latin typeface="Roboto"/>
                <a:cs typeface="Roboto"/>
              </a:rPr>
              <a:t>Un contrat mal adapté a des conséquences multiples</a:t>
            </a:r>
          </a:p>
        </p:txBody>
      </p:sp>
      <p:pic>
        <p:nvPicPr>
          <p:cNvPr id="7" name="Picture 2" descr="http://www.leseco.ma/images/stories/1192/eveneme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2065" y="5541077"/>
            <a:ext cx="1521855" cy="97530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http://www.lenergietoutcompris.fr/sites/default/files/reduction_energie.jpg?frz-v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2063" y="3919484"/>
            <a:ext cx="1521855" cy="1014269"/>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à coins arrondis 23"/>
          <p:cNvSpPr/>
          <p:nvPr/>
        </p:nvSpPr>
        <p:spPr>
          <a:xfrm>
            <a:off x="8811114" y="6028727"/>
            <a:ext cx="2687881" cy="408623"/>
          </a:xfrm>
          <a:prstGeom prst="roundRect">
            <a:avLst/>
          </a:prstGeom>
          <a:solidFill>
            <a:srgbClr val="FFFFFF"/>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solidFill>
                  <a:schemeClr val="tx1">
                    <a:lumMod val="75000"/>
                    <a:lumOff val="25000"/>
                  </a:schemeClr>
                </a:solidFill>
                <a:latin typeface="Roboto"/>
                <a:cs typeface="Roboto"/>
              </a:rPr>
              <a:t>0 à 15 % d’économies</a:t>
            </a:r>
          </a:p>
        </p:txBody>
      </p:sp>
      <p:sp>
        <p:nvSpPr>
          <p:cNvPr id="11" name="Titre 2"/>
          <p:cNvSpPr txBox="1">
            <a:spLocks/>
          </p:cNvSpPr>
          <p:nvPr/>
        </p:nvSpPr>
        <p:spPr>
          <a:xfrm>
            <a:off x="5334002" y="556205"/>
            <a:ext cx="726209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65000"/>
                    <a:lumOff val="35000"/>
                  </a:schemeClr>
                </a:solidFill>
                <a:latin typeface="Helvetica"/>
                <a:ea typeface="+mn-ea"/>
                <a:cs typeface="Helvetica"/>
              </a:rPr>
              <a:t>Perspectives concrètes d’amélioration:</a:t>
            </a:r>
          </a:p>
          <a:p>
            <a:pPr>
              <a:lnSpc>
                <a:spcPct val="100000"/>
              </a:lnSpc>
              <a:defRPr/>
            </a:pPr>
            <a:r>
              <a:rPr lang="fr-FR" sz="3200" b="1" dirty="0">
                <a:solidFill>
                  <a:schemeClr val="bg1"/>
                </a:solidFill>
                <a:latin typeface="Helvetica"/>
                <a:ea typeface="+mn-ea"/>
                <a:cs typeface="Helvetica"/>
              </a:rPr>
              <a:t>Actions Efficacité énergétique</a:t>
            </a:r>
          </a:p>
        </p:txBody>
      </p:sp>
      <p:pic>
        <p:nvPicPr>
          <p:cNvPr id="15"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604" y="1449416"/>
            <a:ext cx="3705102" cy="4940136"/>
          </a:xfrm>
          <a:prstGeom prst="rect">
            <a:avLst/>
          </a:prstGeom>
        </p:spPr>
      </p:pic>
      <p:sp>
        <p:nvSpPr>
          <p:cNvPr id="16" name="Rectangle 15"/>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_ecotaqa_Blanc cop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8" name="Group 17"/>
          <p:cNvGrpSpPr/>
          <p:nvPr/>
        </p:nvGrpSpPr>
        <p:grpSpPr>
          <a:xfrm rot="1254875">
            <a:off x="11683999" y="-1165755"/>
            <a:ext cx="3421330" cy="4407446"/>
            <a:chOff x="4421757" y="3739789"/>
            <a:chExt cx="3352918" cy="4319315"/>
          </a:xfrm>
        </p:grpSpPr>
        <p:sp>
          <p:nvSpPr>
            <p:cNvPr id="19" name="Rectangle 18"/>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25521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761182" y="2262908"/>
            <a:ext cx="6471459" cy="4696691"/>
          </a:xfrm>
          <a:prstGeom prst="rect">
            <a:avLst/>
          </a:prstGeom>
          <a:solidFill>
            <a:srgbClr val="FFA01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726547" y="4707089"/>
            <a:ext cx="7054273" cy="134273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Pensées 6"/>
          <p:cNvSpPr/>
          <p:nvPr/>
        </p:nvSpPr>
        <p:spPr bwMode="auto">
          <a:xfrm>
            <a:off x="6046324" y="2523248"/>
            <a:ext cx="2660753" cy="1575387"/>
          </a:xfrm>
          <a:prstGeom prst="cloudCallout">
            <a:avLst>
              <a:gd name="adj1" fmla="val -51453"/>
              <a:gd name="adj2" fmla="val 57542"/>
            </a:avLst>
          </a:prstGeom>
          <a:solidFill>
            <a:srgbClr val="FFFFFF"/>
          </a:solidFill>
          <a:ln>
            <a:solidFill>
              <a:srgbClr val="FFA01B"/>
            </a:solidFill>
          </a:ln>
          <a:extLst/>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algn="ctr">
              <a:lnSpc>
                <a:spcPct val="90000"/>
              </a:lnSpc>
              <a:spcBef>
                <a:spcPct val="70000"/>
              </a:spcBef>
            </a:pPr>
            <a:r>
              <a:rPr lang="fr-FR" sz="1200" b="1" dirty="0">
                <a:solidFill>
                  <a:schemeClr val="tx1">
                    <a:lumMod val="50000"/>
                    <a:lumOff val="50000"/>
                  </a:schemeClr>
                </a:solidFill>
                <a:latin typeface="Roboto"/>
                <a:cs typeface="Roboto"/>
              </a:rPr>
              <a:t>Un potentiel d’économie d’énergie existe lorsqu’ils présentent un nombre élevé d’heures de marche. </a:t>
            </a:r>
            <a:endParaRPr kumimoji="0" lang="fr-FR" sz="1200" b="1" i="0" u="none" strike="noStrike" cap="none" normalizeH="0" baseline="0" dirty="0">
              <a:ln>
                <a:noFill/>
              </a:ln>
              <a:solidFill>
                <a:schemeClr val="tx1">
                  <a:lumMod val="50000"/>
                  <a:lumOff val="50000"/>
                </a:schemeClr>
              </a:solidFill>
              <a:effectLst/>
              <a:latin typeface="Roboto"/>
              <a:cs typeface="Roboto"/>
            </a:endParaRPr>
          </a:p>
        </p:txBody>
      </p:sp>
      <p:sp>
        <p:nvSpPr>
          <p:cNvPr id="8" name="Rectangle 7"/>
          <p:cNvSpPr/>
          <p:nvPr/>
        </p:nvSpPr>
        <p:spPr>
          <a:xfrm>
            <a:off x="9076945" y="2674961"/>
            <a:ext cx="2687881" cy="1888961"/>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u="sng" dirty="0">
                <a:solidFill>
                  <a:srgbClr val="7F7F7F"/>
                </a:solidFill>
              </a:rPr>
              <a:t>Recommandations :</a:t>
            </a:r>
          </a:p>
          <a:p>
            <a:pPr>
              <a:lnSpc>
                <a:spcPct val="90000"/>
              </a:lnSpc>
              <a:spcBef>
                <a:spcPct val="70000"/>
              </a:spcBef>
            </a:pPr>
            <a:r>
              <a:rPr lang="fr-FR" sz="1400" b="1" dirty="0">
                <a:solidFill>
                  <a:srgbClr val="7F7F7F"/>
                </a:solidFill>
              </a:rPr>
              <a:t>Remplacez vos anciennes pompes par de nouvelles pompes plus efficaces. Combinez le remplacement avec un réglage optimisé. Économisez ainsi de l’argent et de l’énergie.</a:t>
            </a:r>
          </a:p>
        </p:txBody>
      </p:sp>
      <p:sp>
        <p:nvSpPr>
          <p:cNvPr id="9" name="Rectangle 8"/>
          <p:cNvSpPr/>
          <p:nvPr/>
        </p:nvSpPr>
        <p:spPr>
          <a:xfrm>
            <a:off x="6046324" y="1741199"/>
            <a:ext cx="3090144"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Pertes moteurs électriques</a:t>
            </a:r>
          </a:p>
        </p:txBody>
      </p:sp>
      <p:grpSp>
        <p:nvGrpSpPr>
          <p:cNvPr id="20" name="Group 19"/>
          <p:cNvGrpSpPr/>
          <p:nvPr/>
        </p:nvGrpSpPr>
        <p:grpSpPr>
          <a:xfrm>
            <a:off x="7664865" y="4892054"/>
            <a:ext cx="2664093" cy="1029205"/>
            <a:chOff x="7298945" y="4892054"/>
            <a:chExt cx="2664093" cy="1029205"/>
          </a:xfrm>
        </p:grpSpPr>
        <p:pic>
          <p:nvPicPr>
            <p:cNvPr id="10"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0259" y="4935429"/>
              <a:ext cx="822779" cy="985830"/>
            </a:xfrm>
            <a:prstGeom prst="rect">
              <a:avLst/>
            </a:prstGeom>
            <a:noFill/>
            <a:ln>
              <a:noFill/>
            </a:ln>
            <a:extLst/>
          </p:spPr>
        </p:pic>
        <p:sp>
          <p:nvSpPr>
            <p:cNvPr id="11" name="Flèche droite 13"/>
            <p:cNvSpPr/>
            <p:nvPr/>
          </p:nvSpPr>
          <p:spPr>
            <a:xfrm>
              <a:off x="8714777" y="5388686"/>
              <a:ext cx="425482" cy="268765"/>
            </a:xfrm>
            <a:prstGeom prst="rightArrow">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298945" y="4892054"/>
              <a:ext cx="1324350" cy="993263"/>
            </a:xfrm>
            <a:prstGeom prst="rect">
              <a:avLst/>
            </a:prstGeom>
          </p:spPr>
        </p:pic>
      </p:grpSp>
      <p:sp>
        <p:nvSpPr>
          <p:cNvPr id="14" name="Rectangle à coins arrondis 17"/>
          <p:cNvSpPr/>
          <p:nvPr/>
        </p:nvSpPr>
        <p:spPr>
          <a:xfrm>
            <a:off x="7652971" y="6266226"/>
            <a:ext cx="2687881" cy="408623"/>
          </a:xfrm>
          <a:prstGeom prst="roundRect">
            <a:avLst/>
          </a:prstGeom>
          <a:solidFill>
            <a:srgbClr val="58983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solidFill>
                  <a:schemeClr val="bg1"/>
                </a:solidFill>
              </a:rPr>
              <a:t>10 à 20 % d’économies</a:t>
            </a:r>
          </a:p>
        </p:txBody>
      </p:sp>
      <p:sp>
        <p:nvSpPr>
          <p:cNvPr id="17" name="Titre 2"/>
          <p:cNvSpPr txBox="1">
            <a:spLocks/>
          </p:cNvSpPr>
          <p:nvPr/>
        </p:nvSpPr>
        <p:spPr>
          <a:xfrm>
            <a:off x="6046324" y="415636"/>
            <a:ext cx="6145676"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65000"/>
                    <a:lumOff val="35000"/>
                  </a:schemeClr>
                </a:solidFill>
                <a:latin typeface="Helvetica"/>
                <a:ea typeface="+mn-ea"/>
                <a:cs typeface="Helvetica"/>
              </a:rPr>
              <a:t>Perspectives concrètes d’amélioration:</a:t>
            </a:r>
          </a:p>
          <a:p>
            <a:pPr>
              <a:lnSpc>
                <a:spcPct val="100000"/>
              </a:lnSpc>
              <a:defRPr/>
            </a:pPr>
            <a:r>
              <a:rPr lang="fr-FR" sz="3200" b="1" dirty="0">
                <a:solidFill>
                  <a:srgbClr val="589834"/>
                </a:solidFill>
                <a:latin typeface="Helvetica"/>
                <a:ea typeface="+mn-ea"/>
                <a:cs typeface="Helvetica"/>
              </a:rPr>
              <a:t>Actions Efficacité énergétique</a:t>
            </a:r>
          </a:p>
        </p:txBody>
      </p:sp>
      <p:pic>
        <p:nvPicPr>
          <p:cNvPr id="5"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583" y="1348997"/>
            <a:ext cx="2518565" cy="1849198"/>
          </a:xfrm>
          <a:prstGeom prst="rect">
            <a:avLst/>
          </a:prstGeom>
          <a:ln>
            <a:solidFill>
              <a:srgbClr val="FFFFFF"/>
            </a:solidFill>
          </a:ln>
        </p:spPr>
      </p:pic>
      <p:sp>
        <p:nvSpPr>
          <p:cNvPr id="6" name="Rectangle à coins arrondis 5"/>
          <p:cNvSpPr/>
          <p:nvPr/>
        </p:nvSpPr>
        <p:spPr bwMode="auto">
          <a:xfrm>
            <a:off x="269583" y="5432248"/>
            <a:ext cx="5245338" cy="758113"/>
          </a:xfrm>
          <a:prstGeom prst="wedgeRoundRectCallout">
            <a:avLst>
              <a:gd name="adj1" fmla="val -4591"/>
              <a:gd name="adj2" fmla="val -70782"/>
              <a:gd name="adj3" fmla="val 16667"/>
            </a:avLst>
          </a:prstGeom>
          <a:solidFill>
            <a:srgbClr val="184984"/>
          </a:solidFill>
          <a:ln>
            <a:noFill/>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lvl="0"/>
            <a:r>
              <a:rPr lang="fr-FR" sz="1400" dirty="0">
                <a:solidFill>
                  <a:srgbClr val="FFFFFF"/>
                </a:solidFill>
              </a:rPr>
              <a:t>De nombreuses exploitations utilisent encore d’anciens modèles de pompes qui ont dépassé la limite de leur durée de vie depuis bien longtemps. </a:t>
            </a:r>
          </a:p>
        </p:txBody>
      </p:sp>
      <p:pic>
        <p:nvPicPr>
          <p:cNvPr id="13"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8623" y="1325563"/>
            <a:ext cx="2620897" cy="1872631"/>
          </a:xfrm>
          <a:prstGeom prst="rect">
            <a:avLst/>
          </a:prstGeom>
          <a:ln>
            <a:solidFill>
              <a:srgbClr val="FFFFFF"/>
            </a:solidFill>
          </a:ln>
        </p:spPr>
      </p:pic>
      <p:pic>
        <p:nvPicPr>
          <p:cNvPr id="15" name="Imag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9583" y="3230005"/>
            <a:ext cx="2518565" cy="1946334"/>
          </a:xfrm>
          <a:prstGeom prst="rect">
            <a:avLst/>
          </a:prstGeom>
          <a:ln>
            <a:solidFill>
              <a:srgbClr val="FFFFFF"/>
            </a:solidFill>
          </a:ln>
        </p:spPr>
      </p:pic>
      <p:pic>
        <p:nvPicPr>
          <p:cNvPr id="16" name="Imag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8623" y="3230005"/>
            <a:ext cx="2620897" cy="1965673"/>
          </a:xfrm>
          <a:prstGeom prst="rect">
            <a:avLst/>
          </a:prstGeom>
          <a:ln>
            <a:solidFill>
              <a:srgbClr val="FFFFFF"/>
            </a:solidFill>
          </a:ln>
        </p:spPr>
      </p:pic>
      <p:sp>
        <p:nvSpPr>
          <p:cNvPr id="21" name="Rectangle 20"/>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logo_ecotaqa_Blanc cop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Tree>
    <p:extLst>
      <p:ext uri="{BB962C8B-B14F-4D97-AF65-F5344CB8AC3E}">
        <p14:creationId xmlns:p14="http://schemas.microsoft.com/office/powerpoint/2010/main" val="3881382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à coins arrondis 8"/>
          <p:cNvSpPr/>
          <p:nvPr/>
        </p:nvSpPr>
        <p:spPr bwMode="auto">
          <a:xfrm>
            <a:off x="6487720" y="1761634"/>
            <a:ext cx="2393265" cy="2329728"/>
          </a:xfrm>
          <a:prstGeom prst="wedgeRoundRectCallout">
            <a:avLst>
              <a:gd name="adj1" fmla="val -55227"/>
              <a:gd name="adj2" fmla="val -13063"/>
              <a:gd name="adj3" fmla="val 16667"/>
            </a:avLst>
          </a:prstGeom>
          <a:solidFill>
            <a:srgbClr val="58983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lvl="0" algn="ctr"/>
            <a:r>
              <a:rPr lang="fr-FR" sz="1600" dirty="0"/>
              <a:t>Si les condition les plus défavorables sont réunies l'évaporation au niveau d'un plan d'eau peut attendre 1 à 2 cm par jour soit 336 m3/j pour un bassin de 36 000 m3</a:t>
            </a:r>
          </a:p>
        </p:txBody>
      </p:sp>
      <p:sp>
        <p:nvSpPr>
          <p:cNvPr id="4" name="Rectangle à coins arrondis 12"/>
          <p:cNvSpPr/>
          <p:nvPr/>
        </p:nvSpPr>
        <p:spPr>
          <a:xfrm>
            <a:off x="9031876" y="3737709"/>
            <a:ext cx="2808898" cy="408623"/>
          </a:xfrm>
          <a:prstGeom prst="roundRect">
            <a:avLst/>
          </a:prstGeom>
          <a:solidFill>
            <a:srgbClr val="184984"/>
          </a:solid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latin typeface="Roboto"/>
                <a:cs typeface="Roboto"/>
              </a:rPr>
              <a:t>1 à 5 % d’économies</a:t>
            </a:r>
          </a:p>
        </p:txBody>
      </p:sp>
      <p:sp>
        <p:nvSpPr>
          <p:cNvPr id="5" name="ZoneTexte 13"/>
          <p:cNvSpPr txBox="1"/>
          <p:nvPr/>
        </p:nvSpPr>
        <p:spPr>
          <a:xfrm>
            <a:off x="9038446" y="1761635"/>
            <a:ext cx="2802328" cy="1912664"/>
          </a:xfrm>
          <a:prstGeom prst="rect">
            <a:avLst/>
          </a:prstGeom>
          <a:solidFill>
            <a:srgbClr val="18498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indent="0" algn="ctr">
              <a:lnSpc>
                <a:spcPct val="90000"/>
              </a:lnSpc>
              <a:spcBef>
                <a:spcPct val="70000"/>
              </a:spcBef>
              <a:defRPr sz="1000" b="1"/>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algn="l"/>
            <a:r>
              <a:rPr lang="fr-FR" sz="1400" i="1" u="sng" dirty="0">
                <a:latin typeface="Roboto"/>
                <a:cs typeface="Roboto"/>
              </a:rPr>
              <a:t>Conseil :</a:t>
            </a:r>
          </a:p>
          <a:p>
            <a:pPr algn="l"/>
            <a:r>
              <a:rPr lang="fr-FR" sz="1400" i="1" dirty="0">
                <a:latin typeface="Roboto"/>
                <a:cs typeface="Roboto"/>
              </a:rPr>
              <a:t>Avec le soleil, l'eau du bassin s'évapore naturellement. Pour éviter que le niveau ne baisse trop, vous pouvez couvrir votre bassin en période chaude. Cela empêchera également les pertes de chaleur. </a:t>
            </a:r>
          </a:p>
        </p:txBody>
      </p:sp>
      <p:sp>
        <p:nvSpPr>
          <p:cNvPr id="6" name="Rectangle 5"/>
          <p:cNvSpPr/>
          <p:nvPr/>
        </p:nvSpPr>
        <p:spPr>
          <a:xfrm>
            <a:off x="3081303" y="1233933"/>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7F7F7F"/>
                </a:solidFill>
                <a:latin typeface="Roboto"/>
                <a:ea typeface="Calibri" panose="020F0502020204030204" pitchFamily="34" charset="0"/>
                <a:cs typeface="Roboto"/>
              </a:rPr>
              <a:t>La perte d'eau par évaporation</a:t>
            </a:r>
          </a:p>
        </p:txBody>
      </p:sp>
      <p:sp>
        <p:nvSpPr>
          <p:cNvPr id="7" name="Titre 2"/>
          <p:cNvSpPr txBox="1">
            <a:spLocks/>
          </p:cNvSpPr>
          <p:nvPr/>
        </p:nvSpPr>
        <p:spPr>
          <a:xfrm>
            <a:off x="3081302" y="34636"/>
            <a:ext cx="8874417"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65000"/>
                    <a:lumOff val="35000"/>
                  </a:schemeClr>
                </a:solidFill>
                <a:latin typeface="Helvetica"/>
                <a:ea typeface="+mn-ea"/>
                <a:cs typeface="Helvetica"/>
              </a:rPr>
              <a:t>Perspectives concrètes d’amélioration: </a:t>
            </a:r>
            <a:r>
              <a:rPr lang="fr-FR" sz="3200" b="1" dirty="0">
                <a:solidFill>
                  <a:srgbClr val="FFA01B"/>
                </a:solidFill>
                <a:latin typeface="Helvetica"/>
                <a:ea typeface="+mn-ea"/>
                <a:cs typeface="Helvetica"/>
              </a:rPr>
              <a:t>Actions Efficacité énergétique</a:t>
            </a:r>
          </a:p>
        </p:txBody>
      </p:sp>
      <p:pic>
        <p:nvPicPr>
          <p:cNvPr id="8"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1458" y="4298277"/>
            <a:ext cx="3388802" cy="2378702"/>
          </a:xfrm>
          <a:prstGeom prst="rect">
            <a:avLst/>
          </a:prstGeom>
        </p:spPr>
      </p:pic>
      <p:pic>
        <p:nvPicPr>
          <p:cNvPr id="9"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6476" y="1761634"/>
            <a:ext cx="3403783" cy="2384698"/>
          </a:xfrm>
          <a:prstGeom prst="rect">
            <a:avLst/>
          </a:prstGeom>
        </p:spPr>
      </p:pic>
      <p:sp>
        <p:nvSpPr>
          <p:cNvPr id="10" name="Triangle isocèle 15"/>
          <p:cNvSpPr/>
          <p:nvPr/>
        </p:nvSpPr>
        <p:spPr>
          <a:xfrm rot="5400000">
            <a:off x="6610523" y="5270842"/>
            <a:ext cx="1055110" cy="433572"/>
          </a:xfrm>
          <a:prstGeom prst="triangle">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1247" y="4298277"/>
            <a:ext cx="3714889" cy="2378702"/>
          </a:xfrm>
          <a:prstGeom prst="rect">
            <a:avLst/>
          </a:prstGeom>
        </p:spPr>
      </p:pic>
      <p:sp>
        <p:nvSpPr>
          <p:cNvPr id="13" name="Rectangle 12"/>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logo_ecotaqa_Blanc cop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5" name="Group 14"/>
          <p:cNvGrpSpPr/>
          <p:nvPr/>
        </p:nvGrpSpPr>
        <p:grpSpPr>
          <a:xfrm>
            <a:off x="-2383362" y="3902364"/>
            <a:ext cx="3421330" cy="4407446"/>
            <a:chOff x="4421757" y="3739789"/>
            <a:chExt cx="3352918" cy="4319315"/>
          </a:xfrm>
        </p:grpSpPr>
        <p:sp>
          <p:nvSpPr>
            <p:cNvPr id="16" name="Rectangle 15"/>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50826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081303" y="1233933"/>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FFFFFF"/>
                </a:solidFill>
                <a:latin typeface="Roboto"/>
                <a:ea typeface="Calibri" panose="020F0502020204030204" pitchFamily="34" charset="0"/>
                <a:cs typeface="Roboto"/>
              </a:rPr>
              <a:t>La perte d'eau par évaporation</a:t>
            </a:r>
          </a:p>
        </p:txBody>
      </p:sp>
      <p:sp>
        <p:nvSpPr>
          <p:cNvPr id="13" name="Rectangle 12"/>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
        <p:nvSpPr>
          <p:cNvPr id="17" name="Rectangle 16"/>
          <p:cNvSpPr/>
          <p:nvPr/>
        </p:nvSpPr>
        <p:spPr>
          <a:xfrm>
            <a:off x="3212346" y="1199299"/>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Helvetica"/>
                <a:ea typeface="Calibri" panose="020F0502020204030204" pitchFamily="34" charset="0"/>
                <a:cs typeface="Helvetica"/>
              </a:rPr>
              <a:t>Pertes branchement réseau hydraulique </a:t>
            </a:r>
          </a:p>
        </p:txBody>
      </p:sp>
      <p:sp>
        <p:nvSpPr>
          <p:cNvPr id="18" name="Titre 2"/>
          <p:cNvSpPr txBox="1">
            <a:spLocks/>
          </p:cNvSpPr>
          <p:nvPr/>
        </p:nvSpPr>
        <p:spPr>
          <a:xfrm>
            <a:off x="3184388" y="34636"/>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65000"/>
                    <a:lumOff val="35000"/>
                  </a:schemeClr>
                </a:solidFill>
                <a:latin typeface="Helvetica"/>
                <a:ea typeface="+mn-ea"/>
                <a:cs typeface="Helvetica"/>
              </a:rPr>
              <a:t>Perspectives concrètes d’amélioration: </a:t>
            </a:r>
            <a:r>
              <a:rPr lang="fr-FR" sz="3200" b="1" dirty="0">
                <a:solidFill>
                  <a:srgbClr val="589834"/>
                </a:solidFill>
                <a:latin typeface="Helvetica"/>
                <a:ea typeface="+mn-ea"/>
                <a:cs typeface="Helvetica"/>
              </a:rPr>
              <a:t>Actions Efficacité énergétique</a:t>
            </a:r>
          </a:p>
        </p:txBody>
      </p:sp>
      <p:pic>
        <p:nvPicPr>
          <p:cNvPr id="1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926" y="4524292"/>
            <a:ext cx="3318012" cy="2081634"/>
          </a:xfrm>
          <a:prstGeom prst="rect">
            <a:avLst/>
          </a:prstGeom>
        </p:spPr>
      </p:pic>
      <p:pic>
        <p:nvPicPr>
          <p:cNvPr id="20"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5926" y="2233758"/>
            <a:ext cx="3318012" cy="1993914"/>
          </a:xfrm>
          <a:prstGeom prst="rect">
            <a:avLst/>
          </a:prstGeom>
        </p:spPr>
      </p:pic>
      <p:sp>
        <p:nvSpPr>
          <p:cNvPr id="21" name="Rectangle à coins arrondis 18"/>
          <p:cNvSpPr/>
          <p:nvPr/>
        </p:nvSpPr>
        <p:spPr>
          <a:xfrm>
            <a:off x="9101308" y="3888182"/>
            <a:ext cx="2143379" cy="340519"/>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400" dirty="0">
                <a:latin typeface="Roboto"/>
                <a:cs typeface="Roboto"/>
              </a:rPr>
              <a:t>5 à 10 % d’économies</a:t>
            </a:r>
          </a:p>
        </p:txBody>
      </p:sp>
      <p:sp>
        <p:nvSpPr>
          <p:cNvPr id="22" name="ZoneTexte 21"/>
          <p:cNvSpPr txBox="1"/>
          <p:nvPr/>
        </p:nvSpPr>
        <p:spPr>
          <a:xfrm>
            <a:off x="7840827" y="2187692"/>
            <a:ext cx="3403860" cy="1603538"/>
          </a:xfrm>
          <a:prstGeom prst="rect">
            <a:avLst/>
          </a:prstGeom>
          <a:solidFill>
            <a:srgbClr val="58983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indent="0" algn="ctr">
              <a:lnSpc>
                <a:spcPct val="90000"/>
              </a:lnSpc>
              <a:spcBef>
                <a:spcPct val="70000"/>
              </a:spcBef>
              <a:defRPr sz="1000" b="1"/>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algn="l"/>
            <a:r>
              <a:rPr lang="fr-FR" sz="1400" i="1" u="sng" dirty="0">
                <a:latin typeface="Roboto"/>
                <a:cs typeface="Roboto"/>
              </a:rPr>
              <a:t>Recommandations : </a:t>
            </a:r>
            <a:r>
              <a:rPr lang="fr-FR" sz="1400" b="0" dirty="0">
                <a:latin typeface="Roboto"/>
                <a:cs typeface="Roboto"/>
              </a:rPr>
              <a:t>Optimiser la géométrie des branchements hydrauliques, intégrer la notion des conduites hydrauliques</a:t>
            </a:r>
          </a:p>
        </p:txBody>
      </p:sp>
      <p:pic>
        <p:nvPicPr>
          <p:cNvPr id="23" name="Imag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40827" y="4487142"/>
            <a:ext cx="3403860" cy="2114862"/>
          </a:xfrm>
          <a:prstGeom prst="rect">
            <a:avLst/>
          </a:prstGeom>
        </p:spPr>
      </p:pic>
      <p:sp>
        <p:nvSpPr>
          <p:cNvPr id="24" name="Triangle isocèle 5"/>
          <p:cNvSpPr/>
          <p:nvPr/>
        </p:nvSpPr>
        <p:spPr>
          <a:xfrm rot="5400000">
            <a:off x="6880489" y="5350565"/>
            <a:ext cx="1028592" cy="427340"/>
          </a:xfrm>
          <a:prstGeom prst="triangle">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5" name="Group 24"/>
          <p:cNvGrpSpPr/>
          <p:nvPr/>
        </p:nvGrpSpPr>
        <p:grpSpPr>
          <a:xfrm>
            <a:off x="-2383362" y="3902364"/>
            <a:ext cx="3421330" cy="4407446"/>
            <a:chOff x="4421757" y="3739789"/>
            <a:chExt cx="3352918" cy="4319315"/>
          </a:xfrm>
        </p:grpSpPr>
        <p:sp>
          <p:nvSpPr>
            <p:cNvPr id="26" name="Rectangle 25"/>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48097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7236" y="1233933"/>
            <a:ext cx="8604833" cy="646331"/>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Pertes conditions de fonctionnement </a:t>
            </a:r>
          </a:p>
          <a:p>
            <a:pPr marL="285750" indent="-285750">
              <a:buFont typeface="Wingdings" panose="05000000000000000000" pitchFamily="2" charset="2"/>
              <a:buChar char="v"/>
            </a:pPr>
            <a:endPar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endParaRPr>
          </a:p>
        </p:txBody>
      </p:sp>
      <p:sp>
        <p:nvSpPr>
          <p:cNvPr id="4" name="Rectangle à coins arrondis 15"/>
          <p:cNvSpPr/>
          <p:nvPr/>
        </p:nvSpPr>
        <p:spPr bwMode="auto">
          <a:xfrm>
            <a:off x="7594865" y="3596532"/>
            <a:ext cx="2261679" cy="2886866"/>
          </a:xfrm>
          <a:prstGeom prst="wedgeRoundRectCallout">
            <a:avLst>
              <a:gd name="adj1" fmla="val -58857"/>
              <a:gd name="adj2" fmla="val -25119"/>
              <a:gd name="adj3" fmla="val 16667"/>
            </a:avLst>
          </a:prstGeom>
          <a:solidFill>
            <a:srgbClr val="58983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lvl="0"/>
            <a:r>
              <a:rPr lang="fr-FR" sz="1400" dirty="0"/>
              <a:t>La VEV ajuste en permanence la vitesse de rotation et le couple des moteurs au débit souhaité, et permet de consommer moins d’électricité que s’ils fonctionnent par paliers. Des gains importants sont également réalisés au démarrage des moteurs.</a:t>
            </a:r>
          </a:p>
        </p:txBody>
      </p:sp>
      <p:sp>
        <p:nvSpPr>
          <p:cNvPr id="5" name="Pensées 21"/>
          <p:cNvSpPr/>
          <p:nvPr/>
        </p:nvSpPr>
        <p:spPr bwMode="auto">
          <a:xfrm>
            <a:off x="7594865" y="2114989"/>
            <a:ext cx="1993070" cy="1286470"/>
          </a:xfrm>
          <a:prstGeom prst="cloudCallout">
            <a:avLst>
              <a:gd name="adj1" fmla="val -59963"/>
              <a:gd name="adj2" fmla="val 44895"/>
            </a:avLst>
          </a:prstGeom>
          <a:solidFill>
            <a:srgbClr val="589834"/>
          </a:solidFill>
          <a:ln>
            <a:solidFill>
              <a:srgbClr val="FFFFFF"/>
            </a:solidFill>
          </a:ln>
          <a:effectLst/>
          <a:extLst/>
        </p:spPr>
        <p:txBody>
          <a:bodyPr vert="horz" wrap="square" lIns="91440" tIns="45720" rIns="91440" bIns="45720" numCol="1" rtlCol="0" anchor="t" anchorCtr="0" compatLnSpc="1">
            <a:prstTxWarp prst="textNoShape">
              <a:avLst/>
            </a:prstTxWarp>
          </a:bodyPr>
          <a:lstStyle/>
          <a:p>
            <a:pPr algn="ctr">
              <a:lnSpc>
                <a:spcPct val="90000"/>
              </a:lnSpc>
              <a:spcBef>
                <a:spcPct val="70000"/>
              </a:spcBef>
            </a:pPr>
            <a:r>
              <a:rPr lang="fr-FR" sz="1100" b="1" dirty="0">
                <a:solidFill>
                  <a:schemeClr val="bg1"/>
                </a:solidFill>
              </a:rPr>
              <a:t>Des gains annexes sont aussi réalisés sur l’allongement de la durée de vie des équipements</a:t>
            </a:r>
          </a:p>
        </p:txBody>
      </p:sp>
      <p:pic>
        <p:nvPicPr>
          <p:cNvPr id="6"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10525" y="2291056"/>
            <a:ext cx="2188916" cy="1896344"/>
          </a:xfrm>
          <a:prstGeom prst="rect">
            <a:avLst/>
          </a:prstGeom>
        </p:spPr>
      </p:pic>
      <p:pic>
        <p:nvPicPr>
          <p:cNvPr id="7" name="Image 22" descr="http://www.geoplc.com/wp-content/uploads/2013/04/vev-img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5444" y="2302297"/>
            <a:ext cx="1759915" cy="1885103"/>
          </a:xfrm>
          <a:prstGeom prst="rect">
            <a:avLst/>
          </a:prstGeom>
          <a:noFill/>
          <a:ln>
            <a:noFill/>
          </a:ln>
        </p:spPr>
      </p:pic>
      <p:sp>
        <p:nvSpPr>
          <p:cNvPr id="8" name="Rectangle 7"/>
          <p:cNvSpPr/>
          <p:nvPr/>
        </p:nvSpPr>
        <p:spPr>
          <a:xfrm>
            <a:off x="10060282" y="2382663"/>
            <a:ext cx="1961787" cy="2366614"/>
          </a:xfrm>
          <a:prstGeom prst="rect">
            <a:avLst/>
          </a:prstGeom>
          <a:solidFill>
            <a:srgbClr val="18498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u="sng" dirty="0"/>
              <a:t>Recommandations :</a:t>
            </a:r>
          </a:p>
          <a:p>
            <a:pPr>
              <a:lnSpc>
                <a:spcPct val="90000"/>
              </a:lnSpc>
              <a:spcBef>
                <a:spcPct val="70000"/>
              </a:spcBef>
            </a:pPr>
            <a:r>
              <a:rPr lang="fr-FR" sz="1400" b="1" dirty="0"/>
              <a:t>L'installation de variateurs de vitesse garantit une réduction significative de la consommation d'énergie, généralement de l'ordre de 30 %.</a:t>
            </a:r>
          </a:p>
        </p:txBody>
      </p:sp>
      <p:sp>
        <p:nvSpPr>
          <p:cNvPr id="9" name="Rectangle à coins arrondis 26"/>
          <p:cNvSpPr/>
          <p:nvPr/>
        </p:nvSpPr>
        <p:spPr>
          <a:xfrm>
            <a:off x="10060283" y="4835653"/>
            <a:ext cx="1961786" cy="408623"/>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t>30 % d’économies</a:t>
            </a:r>
          </a:p>
        </p:txBody>
      </p:sp>
      <p:pic>
        <p:nvPicPr>
          <p:cNvPr id="10" name="Imag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5444" y="4349854"/>
            <a:ext cx="1600158" cy="2133544"/>
          </a:xfrm>
          <a:prstGeom prst="rect">
            <a:avLst/>
          </a:prstGeom>
        </p:spPr>
      </p:pic>
      <p:pic>
        <p:nvPicPr>
          <p:cNvPr id="11" name="Image 28"/>
          <p:cNvPicPr>
            <a:picLocks noChangeAspect="1"/>
          </p:cNvPicPr>
          <p:nvPr/>
        </p:nvPicPr>
        <p:blipFill rotWithShape="1">
          <a:blip r:embed="rId5" cstate="print">
            <a:extLst>
              <a:ext uri="{28A0092B-C50C-407E-A947-70E740481C1C}">
                <a14:useLocalDpi xmlns:a14="http://schemas.microsoft.com/office/drawing/2010/main" val="0"/>
              </a:ext>
            </a:extLst>
          </a:blip>
          <a:srcRect l="12572" t="19223" b="16231"/>
          <a:stretch/>
        </p:blipFill>
        <p:spPr>
          <a:xfrm>
            <a:off x="3110525" y="4317318"/>
            <a:ext cx="2188916" cy="2172006"/>
          </a:xfrm>
          <a:prstGeom prst="rect">
            <a:avLst/>
          </a:prstGeom>
        </p:spPr>
      </p:pic>
      <p:sp>
        <p:nvSpPr>
          <p:cNvPr id="12" name="Rectangle 11"/>
          <p:cNvSpPr/>
          <p:nvPr/>
        </p:nvSpPr>
        <p:spPr>
          <a:xfrm>
            <a:off x="3110525" y="1640850"/>
            <a:ext cx="8267147" cy="369332"/>
          </a:xfrm>
          <a:prstGeom prst="rect">
            <a:avLst/>
          </a:prstGeom>
        </p:spPr>
        <p:txBody>
          <a:bodyPr wrap="square">
            <a:spAutoFit/>
          </a:bodyPr>
          <a:lstStyle/>
          <a:p>
            <a:pPr marL="742950" lvl="1"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d'adaptation aux besoins réels (en fonction des pressions de consignes)</a:t>
            </a:r>
          </a:p>
        </p:txBody>
      </p:sp>
      <p:sp>
        <p:nvSpPr>
          <p:cNvPr id="13" name="Titre 2"/>
          <p:cNvSpPr txBox="1">
            <a:spLocks/>
          </p:cNvSpPr>
          <p:nvPr/>
        </p:nvSpPr>
        <p:spPr>
          <a:xfrm>
            <a:off x="3147653"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50000"/>
                    <a:lumOff val="50000"/>
                  </a:schemeClr>
                </a:solidFill>
                <a:latin typeface="Helvetica"/>
                <a:ea typeface="+mn-ea"/>
                <a:cs typeface="Helvetica"/>
              </a:rPr>
              <a:t>Perspectives concrètes d’amélioration: </a:t>
            </a:r>
            <a:r>
              <a:rPr lang="fr-FR" sz="3200" b="1" dirty="0">
                <a:solidFill>
                  <a:srgbClr val="FFBB2B"/>
                </a:solidFill>
                <a:latin typeface="Helvetica"/>
                <a:ea typeface="+mn-ea"/>
                <a:cs typeface="Helvetica"/>
              </a:rPr>
              <a:t>Actions Efficacité énergétique</a:t>
            </a:r>
          </a:p>
        </p:txBody>
      </p:sp>
      <p:sp>
        <p:nvSpPr>
          <p:cNvPr id="14" name="Rectangle 13"/>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logo_ecotaqa_Blanc copy.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7" name="Group 16"/>
          <p:cNvGrpSpPr/>
          <p:nvPr/>
        </p:nvGrpSpPr>
        <p:grpSpPr>
          <a:xfrm>
            <a:off x="-2383362" y="3902364"/>
            <a:ext cx="3421330" cy="4407446"/>
            <a:chOff x="4421757" y="3739789"/>
            <a:chExt cx="3352918" cy="4319315"/>
          </a:xfrm>
        </p:grpSpPr>
        <p:sp>
          <p:nvSpPr>
            <p:cNvPr id="18" name="Rectangle 17"/>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65597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17583" y="1233933"/>
            <a:ext cx="8604833" cy="646331"/>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Pertes conditions de fonctionnement </a:t>
            </a:r>
          </a:p>
          <a:p>
            <a:pPr marL="742950" lvl="1" indent="-285750">
              <a:buFont typeface="Wingdings" panose="05000000000000000000" pitchFamily="2" charset="2"/>
              <a:buChar char="v"/>
            </a:pPr>
            <a:endPar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7098" y="2224383"/>
            <a:ext cx="2630531" cy="2068286"/>
          </a:xfrm>
          <a:prstGeom prst="rect">
            <a:avLst/>
          </a:prstGeom>
        </p:spPr>
      </p:pic>
      <p:pic>
        <p:nvPicPr>
          <p:cNvPr id="5"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685" y="4389864"/>
            <a:ext cx="2757715" cy="1971474"/>
          </a:xfrm>
          <a:prstGeom prst="rect">
            <a:avLst/>
          </a:prstGeom>
        </p:spPr>
      </p:pic>
      <p:pic>
        <p:nvPicPr>
          <p:cNvPr id="6"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7098" y="4389864"/>
            <a:ext cx="2630531" cy="1971474"/>
          </a:xfrm>
          <a:prstGeom prst="rect">
            <a:avLst/>
          </a:prstGeom>
        </p:spPr>
      </p:pic>
      <p:pic>
        <p:nvPicPr>
          <p:cNvPr id="7"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6685" y="2224382"/>
            <a:ext cx="2757715" cy="2068286"/>
          </a:xfrm>
          <a:prstGeom prst="rect">
            <a:avLst/>
          </a:prstGeom>
        </p:spPr>
      </p:pic>
      <p:sp>
        <p:nvSpPr>
          <p:cNvPr id="8" name="Rectangle 7"/>
          <p:cNvSpPr/>
          <p:nvPr/>
        </p:nvSpPr>
        <p:spPr>
          <a:xfrm>
            <a:off x="9186068" y="2005364"/>
            <a:ext cx="2344403" cy="1561601"/>
          </a:xfrm>
          <a:prstGeom prst="rect">
            <a:avLst/>
          </a:prstGeom>
          <a:solidFill>
            <a:srgbClr val="58983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u="sng" dirty="0"/>
              <a:t>Conseil :</a:t>
            </a:r>
          </a:p>
          <a:p>
            <a:pPr>
              <a:lnSpc>
                <a:spcPct val="90000"/>
              </a:lnSpc>
              <a:spcBef>
                <a:spcPct val="70000"/>
              </a:spcBef>
            </a:pPr>
            <a:r>
              <a:rPr lang="fr-FR" sz="1400" b="1" dirty="0"/>
              <a:t>Ne pas hésiter à vérifier le débit des goutteurs</a:t>
            </a:r>
          </a:p>
          <a:p>
            <a:pPr>
              <a:lnSpc>
                <a:spcPct val="90000"/>
              </a:lnSpc>
              <a:spcBef>
                <a:spcPct val="70000"/>
              </a:spcBef>
            </a:pPr>
            <a:endParaRPr lang="fr-FR" sz="1400" b="1" u="sng" dirty="0"/>
          </a:p>
        </p:txBody>
      </p:sp>
      <p:sp>
        <p:nvSpPr>
          <p:cNvPr id="9" name="Rectangle à coins arrondis 20"/>
          <p:cNvSpPr/>
          <p:nvPr/>
        </p:nvSpPr>
        <p:spPr>
          <a:xfrm>
            <a:off x="9186068" y="3884045"/>
            <a:ext cx="2344403" cy="715089"/>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t>10% 0 à 30 d’économies</a:t>
            </a:r>
          </a:p>
        </p:txBody>
      </p:sp>
      <p:sp>
        <p:nvSpPr>
          <p:cNvPr id="10" name="Rectangle 9"/>
          <p:cNvSpPr/>
          <p:nvPr/>
        </p:nvSpPr>
        <p:spPr>
          <a:xfrm>
            <a:off x="3448211" y="1669681"/>
            <a:ext cx="2698175" cy="369332"/>
          </a:xfrm>
          <a:prstGeom prst="rect">
            <a:avLst/>
          </a:prstGeom>
        </p:spPr>
        <p:txBody>
          <a:bodyPr wrap="none">
            <a:spAutoFit/>
          </a:bodyPr>
          <a:lstStyle/>
          <a:p>
            <a:pPr marL="742950" lvl="1"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Bouchage des gouteurs </a:t>
            </a:r>
          </a:p>
        </p:txBody>
      </p:sp>
      <p:sp>
        <p:nvSpPr>
          <p:cNvPr id="11" name="Rectangle à coins arrondis 21"/>
          <p:cNvSpPr/>
          <p:nvPr/>
        </p:nvSpPr>
        <p:spPr bwMode="auto">
          <a:xfrm>
            <a:off x="9186068" y="4801744"/>
            <a:ext cx="2344403" cy="1559594"/>
          </a:xfrm>
          <a:prstGeom prst="wedgeRoundRectCallout">
            <a:avLst>
              <a:gd name="adj1" fmla="val -58857"/>
              <a:gd name="adj2" fmla="val -25119"/>
              <a:gd name="adj3" fmla="val 16667"/>
            </a:avLst>
          </a:prstGeom>
          <a:solidFill>
            <a:srgbClr val="18498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lvl="0"/>
            <a:r>
              <a:rPr lang="fr-FR" sz="1400" dirty="0">
                <a:latin typeface="Roboto"/>
                <a:cs typeface="Roboto"/>
              </a:rPr>
              <a:t>Pour garder une bonne homogénéité d’irrigation, la variation de débit entre le début et la fin de la rampe ne doit pas être supérieure à 10%</a:t>
            </a:r>
          </a:p>
        </p:txBody>
      </p:sp>
      <p:sp>
        <p:nvSpPr>
          <p:cNvPr id="12" name="Titre 2"/>
          <p:cNvSpPr txBox="1">
            <a:spLocks/>
          </p:cNvSpPr>
          <p:nvPr/>
        </p:nvSpPr>
        <p:spPr>
          <a:xfrm>
            <a:off x="3048000"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50000"/>
                    <a:lumOff val="50000"/>
                  </a:schemeClr>
                </a:solidFill>
                <a:latin typeface="Helvetica"/>
                <a:ea typeface="+mn-ea"/>
                <a:cs typeface="Helvetica"/>
              </a:rPr>
              <a:t>Perspectives concrètes d’amélioration: </a:t>
            </a:r>
            <a:r>
              <a:rPr lang="fr-FR" sz="3200" b="1" dirty="0">
                <a:solidFill>
                  <a:srgbClr val="FFA01B"/>
                </a:solidFill>
                <a:latin typeface="Helvetica"/>
                <a:ea typeface="+mn-ea"/>
                <a:cs typeface="Helvetica"/>
              </a:rPr>
              <a:t>Actions Efficacité énergétique</a:t>
            </a:r>
          </a:p>
        </p:txBody>
      </p:sp>
      <p:sp>
        <p:nvSpPr>
          <p:cNvPr id="16" name="Rectangle 15"/>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logo_ecotaqa_Blanc copy.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9" name="Group 18"/>
          <p:cNvGrpSpPr/>
          <p:nvPr/>
        </p:nvGrpSpPr>
        <p:grpSpPr>
          <a:xfrm>
            <a:off x="-2383362" y="3902364"/>
            <a:ext cx="3421330" cy="4407446"/>
            <a:chOff x="4421757" y="3739789"/>
            <a:chExt cx="3352918" cy="4319315"/>
          </a:xfrm>
        </p:grpSpPr>
        <p:sp>
          <p:nvSpPr>
            <p:cNvPr id="20" name="Rectangle 19"/>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59947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7166" y="1233933"/>
            <a:ext cx="8604833" cy="338554"/>
          </a:xfrm>
          <a:prstGeom prst="rect">
            <a:avLst/>
          </a:prstGeom>
        </p:spPr>
        <p:txBody>
          <a:bodyPr wrap="square">
            <a:spAutoFit/>
          </a:bodyPr>
          <a:lstStyle/>
          <a:p>
            <a:pPr marL="285750" indent="-285750">
              <a:buFont typeface="Wingdings" panose="05000000000000000000" pitchFamily="2" charset="2"/>
              <a:buChar char="v"/>
            </a:pPr>
            <a:r>
              <a:rPr lang="fr-FR" sz="1600" b="1" i="1" dirty="0">
                <a:solidFill>
                  <a:schemeClr val="tx1">
                    <a:lumMod val="50000"/>
                    <a:lumOff val="50000"/>
                  </a:schemeClr>
                </a:solidFill>
                <a:latin typeface="Roboto"/>
                <a:ea typeface="Calibri" panose="020F0502020204030204" pitchFamily="34" charset="0"/>
                <a:cs typeface="Roboto"/>
              </a:rPr>
              <a:t>Pertes conditions de fonctionnement </a:t>
            </a:r>
          </a:p>
        </p:txBody>
      </p:sp>
      <p:pic>
        <p:nvPicPr>
          <p:cNvPr id="4"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1257" y="3800431"/>
            <a:ext cx="2524836" cy="1893627"/>
          </a:xfrm>
          <a:prstGeom prst="rect">
            <a:avLst/>
          </a:prstGeom>
        </p:spPr>
      </p:pic>
      <p:pic>
        <p:nvPicPr>
          <p:cNvPr id="5"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949" y="3812305"/>
            <a:ext cx="2866030" cy="1893627"/>
          </a:xfrm>
          <a:prstGeom prst="rect">
            <a:avLst/>
          </a:prstGeom>
        </p:spPr>
      </p:pic>
      <p:pic>
        <p:nvPicPr>
          <p:cNvPr id="6"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1256" y="2087419"/>
            <a:ext cx="2524836" cy="1620011"/>
          </a:xfrm>
          <a:prstGeom prst="rect">
            <a:avLst/>
          </a:prstGeom>
        </p:spPr>
      </p:pic>
      <p:sp>
        <p:nvSpPr>
          <p:cNvPr id="7" name="Rectangle 6"/>
          <p:cNvSpPr/>
          <p:nvPr/>
        </p:nvSpPr>
        <p:spPr>
          <a:xfrm>
            <a:off x="9341123" y="2212708"/>
            <a:ext cx="2057800" cy="1089545"/>
          </a:xfrm>
          <a:prstGeom prst="rect">
            <a:avLst/>
          </a:prstGeom>
          <a:solidFill>
            <a:srgbClr val="18498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u="sng" dirty="0"/>
              <a:t>Recommandations :</a:t>
            </a:r>
          </a:p>
          <a:p>
            <a:pPr>
              <a:lnSpc>
                <a:spcPct val="90000"/>
              </a:lnSpc>
              <a:spcBef>
                <a:spcPct val="70000"/>
              </a:spcBef>
            </a:pPr>
            <a:r>
              <a:rPr lang="fr-FR" sz="1400" b="1" dirty="0"/>
              <a:t>Détecter la fuite et la colmater.</a:t>
            </a:r>
          </a:p>
        </p:txBody>
      </p:sp>
      <p:pic>
        <p:nvPicPr>
          <p:cNvPr id="8"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67949" y="2087419"/>
            <a:ext cx="2860289" cy="1643760"/>
          </a:xfrm>
          <a:prstGeom prst="rect">
            <a:avLst/>
          </a:prstGeom>
        </p:spPr>
      </p:pic>
      <p:pic>
        <p:nvPicPr>
          <p:cNvPr id="9" name="Picture 2" descr="http://s2.lmcdn.fr/multimedia/f11400893811/3056654b7c605/comment-reparer-une-fuite-d-eau.jpg?$p=tbbigprdlis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60900" y="5114948"/>
            <a:ext cx="1218247" cy="911037"/>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Flèche droite 15"/>
          <p:cNvSpPr/>
          <p:nvPr/>
        </p:nvSpPr>
        <p:spPr>
          <a:xfrm rot="5400000">
            <a:off x="10199201" y="4786470"/>
            <a:ext cx="341644" cy="235413"/>
          </a:xfrm>
          <a:prstGeom prst="rightArrow">
            <a:avLst/>
          </a:prstGeom>
          <a:solidFill>
            <a:srgbClr val="FFA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à coins arrondis 16"/>
          <p:cNvSpPr/>
          <p:nvPr/>
        </p:nvSpPr>
        <p:spPr>
          <a:xfrm>
            <a:off x="9197822" y="6103295"/>
            <a:ext cx="2344403" cy="408623"/>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t>15% d’économies</a:t>
            </a:r>
          </a:p>
        </p:txBody>
      </p:sp>
      <p:pic>
        <p:nvPicPr>
          <p:cNvPr id="12" name="Picture 2" descr="http://www.gamada.fr/wp-content/uploads/2015/11/reparation-ponctuelle-de-reseau-300x30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7895" y="3379562"/>
            <a:ext cx="1344257" cy="131384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Rectangle à coins arrondis 18"/>
          <p:cNvSpPr/>
          <p:nvPr/>
        </p:nvSpPr>
        <p:spPr bwMode="auto">
          <a:xfrm>
            <a:off x="3441256" y="5913087"/>
            <a:ext cx="5593207" cy="794822"/>
          </a:xfrm>
          <a:prstGeom prst="wedgeRoundRectCallout">
            <a:avLst>
              <a:gd name="adj1" fmla="val -9704"/>
              <a:gd name="adj2" fmla="val -70081"/>
              <a:gd name="adj3" fmla="val 16667"/>
            </a:avLst>
          </a:prstGeom>
          <a:solidFill>
            <a:srgbClr val="58983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lvl="0"/>
            <a:r>
              <a:rPr lang="fr-FR" sz="1050" dirty="0">
                <a:latin typeface="Roboto"/>
                <a:cs typeface="Roboto"/>
              </a:rPr>
              <a:t>Lors de la visite effectuée, nous avons constaté qu’il y’a des fuites au niveau du réseau</a:t>
            </a:r>
            <a:br>
              <a:rPr lang="fr-FR" sz="1050" dirty="0">
                <a:latin typeface="Roboto"/>
                <a:cs typeface="Roboto"/>
              </a:rPr>
            </a:br>
            <a:r>
              <a:rPr lang="fr-FR" sz="1050" dirty="0">
                <a:latin typeface="Roboto"/>
                <a:cs typeface="Roboto"/>
              </a:rPr>
              <a:t>d’irrigation, ceci surement à impact important sur la facture de la</a:t>
            </a:r>
            <a:br>
              <a:rPr lang="fr-FR" sz="1050" dirty="0">
                <a:latin typeface="Roboto"/>
                <a:cs typeface="Roboto"/>
              </a:rPr>
            </a:br>
            <a:r>
              <a:rPr lang="fr-FR" sz="1050" dirty="0">
                <a:latin typeface="Roboto"/>
                <a:cs typeface="Roboto"/>
              </a:rPr>
              <a:t>consommation d’électricité. Une maintenance régulière du réseau  de  la ferme permettra de limiter les fuites.</a:t>
            </a:r>
          </a:p>
        </p:txBody>
      </p:sp>
      <p:sp>
        <p:nvSpPr>
          <p:cNvPr id="14" name="Rectangle 13"/>
          <p:cNvSpPr/>
          <p:nvPr/>
        </p:nvSpPr>
        <p:spPr>
          <a:xfrm>
            <a:off x="3399395" y="1608573"/>
            <a:ext cx="6216094" cy="338554"/>
          </a:xfrm>
          <a:prstGeom prst="rect">
            <a:avLst/>
          </a:prstGeom>
        </p:spPr>
        <p:txBody>
          <a:bodyPr wrap="square">
            <a:spAutoFit/>
          </a:bodyPr>
          <a:lstStyle/>
          <a:p>
            <a:pPr marL="742950" lvl="1" indent="-285750">
              <a:buFont typeface="Wingdings" panose="05000000000000000000" pitchFamily="2" charset="2"/>
              <a:buChar char="v"/>
            </a:pPr>
            <a:r>
              <a:rPr lang="fr-FR" sz="1600" b="1" i="1" dirty="0">
                <a:solidFill>
                  <a:schemeClr val="tx1">
                    <a:lumMod val="50000"/>
                    <a:lumOff val="50000"/>
                  </a:schemeClr>
                </a:solidFill>
                <a:latin typeface="Roboto"/>
                <a:ea typeface="Calibri" panose="020F0502020204030204" pitchFamily="34" charset="0"/>
                <a:cs typeface="Roboto"/>
              </a:rPr>
              <a:t>Fuites hydrauliques (chute de rendements hydraulique)</a:t>
            </a:r>
          </a:p>
        </p:txBody>
      </p:sp>
      <p:sp>
        <p:nvSpPr>
          <p:cNvPr id="15" name="Titre 2"/>
          <p:cNvSpPr txBox="1">
            <a:spLocks/>
          </p:cNvSpPr>
          <p:nvPr/>
        </p:nvSpPr>
        <p:spPr>
          <a:xfrm>
            <a:off x="3317583"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rgbClr val="7F7F7F"/>
                </a:solidFill>
                <a:latin typeface="Helvetica"/>
                <a:ea typeface="+mn-ea"/>
                <a:cs typeface="Helvetica"/>
              </a:rPr>
              <a:t>Perspectives concrètes d’amélioration: </a:t>
            </a:r>
            <a:r>
              <a:rPr lang="fr-FR" sz="3200" b="1" dirty="0">
                <a:solidFill>
                  <a:srgbClr val="FFA01B"/>
                </a:solidFill>
                <a:latin typeface="Helvetica"/>
                <a:ea typeface="+mn-ea"/>
                <a:cs typeface="Helvetica"/>
              </a:rPr>
              <a:t>Actions Efficacité énergétique</a:t>
            </a:r>
          </a:p>
        </p:txBody>
      </p:sp>
      <p:sp>
        <p:nvSpPr>
          <p:cNvPr id="19" name="Rectangle 18"/>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logo_ecotaqa_Blanc cop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22" name="Group 21"/>
          <p:cNvGrpSpPr/>
          <p:nvPr/>
        </p:nvGrpSpPr>
        <p:grpSpPr>
          <a:xfrm>
            <a:off x="-2383362" y="3902364"/>
            <a:ext cx="3421330" cy="4407446"/>
            <a:chOff x="4421757" y="3739789"/>
            <a:chExt cx="3352918" cy="4319315"/>
          </a:xfrm>
        </p:grpSpPr>
        <p:sp>
          <p:nvSpPr>
            <p:cNvPr id="23" name="Rectangle 22"/>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85824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13685" y="1335678"/>
            <a:ext cx="8604833" cy="646331"/>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Pertes conditions de fonctionnement</a:t>
            </a:r>
          </a:p>
          <a:p>
            <a:pPr marL="742950" lvl="1"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Point de fonctionnement idéal (problème surdimensionnement)</a:t>
            </a:r>
          </a:p>
        </p:txBody>
      </p:sp>
      <p:sp>
        <p:nvSpPr>
          <p:cNvPr id="4" name="Rectangle à coins arrondis 4"/>
          <p:cNvSpPr/>
          <p:nvPr/>
        </p:nvSpPr>
        <p:spPr bwMode="auto">
          <a:xfrm>
            <a:off x="2978945" y="5248181"/>
            <a:ext cx="6534524" cy="613060"/>
          </a:xfrm>
          <a:prstGeom prst="wedgeRoundRectCallout">
            <a:avLst>
              <a:gd name="adj1" fmla="val -4591"/>
              <a:gd name="adj2" fmla="val -70782"/>
              <a:gd name="adj3" fmla="val 16667"/>
            </a:avLst>
          </a:prstGeom>
          <a:solidFill>
            <a:srgbClr val="589834"/>
          </a:solidFill>
          <a:ln>
            <a:noFill/>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lvl="0"/>
            <a:r>
              <a:rPr lang="fr-FR" sz="1400" dirty="0">
                <a:solidFill>
                  <a:schemeClr val="bg1"/>
                </a:solidFill>
              </a:rPr>
              <a:t>De nombreuses exploitations ont des pompes surdimensionnées. Au fil des ans, ces pompes ont souvent tendance à consommer plus d’énergie que nécessaire.</a:t>
            </a:r>
          </a:p>
        </p:txBody>
      </p:sp>
      <p:sp>
        <p:nvSpPr>
          <p:cNvPr id="5" name="Rectangle 4"/>
          <p:cNvSpPr/>
          <p:nvPr/>
        </p:nvSpPr>
        <p:spPr>
          <a:xfrm>
            <a:off x="3032749" y="5946657"/>
            <a:ext cx="6480720" cy="763031"/>
          </a:xfrm>
          <a:prstGeom prst="rect">
            <a:avLst/>
          </a:prstGeom>
          <a:solidFill>
            <a:srgbClr val="184984"/>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lvl="0"/>
            <a:r>
              <a:rPr lang="fr-FR" sz="1400" dirty="0">
                <a:solidFill>
                  <a:srgbClr val="FFFFFF"/>
                </a:solidFill>
              </a:rPr>
              <a:t>Le surdimensionnement nécessite la régulation constante de toute l’installation (et non de la pompe), car sinon, le débit est trop élevé. La régulation de l’installation entraîne le gaspillage de beaucoup d’énergie et un faible rendement de la pompe</a:t>
            </a:r>
          </a:p>
        </p:txBody>
      </p:sp>
      <p:sp>
        <p:nvSpPr>
          <p:cNvPr id="6" name="Rectangle 5"/>
          <p:cNvSpPr/>
          <p:nvPr/>
        </p:nvSpPr>
        <p:spPr>
          <a:xfrm>
            <a:off x="9753754" y="2212148"/>
            <a:ext cx="2073075" cy="2084081"/>
          </a:xfrm>
          <a:prstGeom prst="rect">
            <a:avLst/>
          </a:prstGeom>
          <a:solidFill>
            <a:srgbClr val="58983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i="1" u="sng" dirty="0"/>
              <a:t>Recommandations : </a:t>
            </a:r>
          </a:p>
          <a:p>
            <a:pPr>
              <a:lnSpc>
                <a:spcPct val="90000"/>
              </a:lnSpc>
              <a:spcBef>
                <a:spcPct val="70000"/>
              </a:spcBef>
            </a:pPr>
            <a:r>
              <a:rPr lang="fr-FR" sz="1400" b="1" dirty="0"/>
              <a:t>remplacez vos pompes surdimensionnées par des pompes plus petites et plus adaptées aux besoins réels . Économisez ainsi de l’argent et de l’énergie.</a:t>
            </a:r>
          </a:p>
        </p:txBody>
      </p:sp>
      <p:pic>
        <p:nvPicPr>
          <p:cNvPr id="7" name="Picture 2" descr="Résultat de recherche d'images pour &quot;point de fonctionnement optimal d'une pompe permettre d'economie d'energie&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4408" y="2145384"/>
            <a:ext cx="3185852" cy="310279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7472" y="2333194"/>
            <a:ext cx="3125637" cy="2739055"/>
          </a:xfrm>
          <a:prstGeom prst="rect">
            <a:avLst/>
          </a:prstGeom>
        </p:spPr>
      </p:pic>
      <p:sp>
        <p:nvSpPr>
          <p:cNvPr id="9" name="Rectangle à coins arrondis 10"/>
          <p:cNvSpPr/>
          <p:nvPr/>
        </p:nvSpPr>
        <p:spPr>
          <a:xfrm>
            <a:off x="9708572" y="4503969"/>
            <a:ext cx="2279530" cy="715089"/>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dirty="0"/>
              <a:t>10 a 25% d’économies</a:t>
            </a:r>
          </a:p>
        </p:txBody>
      </p:sp>
      <p:sp>
        <p:nvSpPr>
          <p:cNvPr id="10" name="Titre 2"/>
          <p:cNvSpPr txBox="1">
            <a:spLocks/>
          </p:cNvSpPr>
          <p:nvPr/>
        </p:nvSpPr>
        <p:spPr>
          <a:xfrm>
            <a:off x="2844102"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50000"/>
                    <a:lumOff val="50000"/>
                  </a:schemeClr>
                </a:solidFill>
                <a:latin typeface="Helvetica"/>
                <a:ea typeface="+mn-ea"/>
                <a:cs typeface="Helvetica"/>
              </a:rPr>
              <a:t>Perspectives concrètes d’amélioration: </a:t>
            </a:r>
            <a:r>
              <a:rPr lang="fr-FR" sz="3200" b="1" dirty="0">
                <a:solidFill>
                  <a:srgbClr val="FFA01B"/>
                </a:solidFill>
                <a:latin typeface="Helvetica"/>
                <a:ea typeface="+mn-ea"/>
                <a:cs typeface="Helvetica"/>
              </a:rPr>
              <a:t>Actions Efficacité énergétique</a:t>
            </a:r>
          </a:p>
        </p:txBody>
      </p:sp>
      <p:sp>
        <p:nvSpPr>
          <p:cNvPr id="14" name="Rectangle 13"/>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logo_ecotaqa_Blanc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7" name="Group 16"/>
          <p:cNvGrpSpPr/>
          <p:nvPr/>
        </p:nvGrpSpPr>
        <p:grpSpPr>
          <a:xfrm>
            <a:off x="-2383362" y="3902364"/>
            <a:ext cx="3421330" cy="4407446"/>
            <a:chOff x="4421757" y="3739789"/>
            <a:chExt cx="3352918" cy="4319315"/>
          </a:xfrm>
        </p:grpSpPr>
        <p:sp>
          <p:nvSpPr>
            <p:cNvPr id="18" name="Rectangle 17"/>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12758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10322" y="1233933"/>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7F7F7F"/>
                </a:solidFill>
                <a:latin typeface="Calibri" panose="020F0502020204030204" pitchFamily="34" charset="0"/>
                <a:ea typeface="Calibri" panose="020F0502020204030204" pitchFamily="34" charset="0"/>
                <a:cs typeface="Arial" panose="020B0604020202020204" pitchFamily="34" charset="0"/>
              </a:rPr>
              <a:t> Utilisation de modèles de simulation</a:t>
            </a:r>
          </a:p>
        </p:txBody>
      </p:sp>
      <p:sp>
        <p:nvSpPr>
          <p:cNvPr id="4" name="Titre 2"/>
          <p:cNvSpPr txBox="1">
            <a:spLocks/>
          </p:cNvSpPr>
          <p:nvPr/>
        </p:nvSpPr>
        <p:spPr>
          <a:xfrm>
            <a:off x="2940739"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50000"/>
                    <a:lumOff val="50000"/>
                  </a:schemeClr>
                </a:solidFill>
                <a:latin typeface="Helvetica"/>
                <a:ea typeface="+mn-ea"/>
                <a:cs typeface="Helvetica"/>
              </a:rPr>
              <a:t>Perspectives concrètes d’amélioration: </a:t>
            </a:r>
            <a:r>
              <a:rPr lang="fr-FR" sz="3200" b="1" dirty="0">
                <a:solidFill>
                  <a:srgbClr val="FFA01B"/>
                </a:solidFill>
                <a:latin typeface="Helvetica"/>
                <a:ea typeface="+mn-ea"/>
                <a:cs typeface="Helvetica"/>
              </a:rPr>
              <a:t>Actions Efficacité énergétique</a:t>
            </a:r>
          </a:p>
        </p:txBody>
      </p:sp>
      <p:pic>
        <p:nvPicPr>
          <p:cNvPr id="5"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719" y="1603265"/>
            <a:ext cx="7847463" cy="5124734"/>
          </a:xfrm>
          <a:prstGeom prst="rect">
            <a:avLst/>
          </a:prstGeom>
        </p:spPr>
      </p:pic>
      <p:pic>
        <p:nvPicPr>
          <p:cNvPr id="6" name="Picture 2" descr="Résultat de recherche d'images pour &quot;point de fonctionnement optimal d'une pompe permettre d'economie d'energie&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9279" y="1855963"/>
            <a:ext cx="2316872" cy="2357183"/>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6273" y="4467191"/>
            <a:ext cx="2316872" cy="1962496"/>
          </a:xfrm>
          <a:prstGeom prst="rect">
            <a:avLst/>
          </a:prstGeom>
        </p:spPr>
      </p:pic>
      <p:sp>
        <p:nvSpPr>
          <p:cNvPr id="8" name="Rectangle 7"/>
          <p:cNvSpPr/>
          <p:nvPr/>
        </p:nvSpPr>
        <p:spPr>
          <a:xfrm>
            <a:off x="9638852" y="2421075"/>
            <a:ext cx="2073075" cy="2084081"/>
          </a:xfrm>
          <a:prstGeom prst="rect">
            <a:avLst/>
          </a:prstGeom>
          <a:solidFill>
            <a:srgbClr val="58983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ct val="70000"/>
              </a:spcBef>
            </a:pPr>
            <a:r>
              <a:rPr lang="fr-FR" sz="1400" b="1" i="1" u="sng" dirty="0"/>
              <a:t>Recommandations : </a:t>
            </a:r>
          </a:p>
          <a:p>
            <a:pPr>
              <a:lnSpc>
                <a:spcPct val="90000"/>
              </a:lnSpc>
              <a:spcBef>
                <a:spcPct val="70000"/>
              </a:spcBef>
            </a:pPr>
            <a:r>
              <a:rPr lang="fr-FR" sz="1400" b="1" dirty="0"/>
              <a:t>remplacez vos pompes surdimensionnées par des pompes plus petites et plus adaptées aux besoins réels . Économisez ainsi de l’argent et de l’énergie.</a:t>
            </a:r>
          </a:p>
        </p:txBody>
      </p:sp>
      <p:sp>
        <p:nvSpPr>
          <p:cNvPr id="9" name="Rectangle à coins arrondis 13"/>
          <p:cNvSpPr/>
          <p:nvPr/>
        </p:nvSpPr>
        <p:spPr>
          <a:xfrm>
            <a:off x="9535625" y="4638940"/>
            <a:ext cx="2279530" cy="374571"/>
          </a:xfrm>
          <a:prstGeom prst="roundRect">
            <a:avLst/>
          </a:prstGeom>
          <a:solidFill>
            <a:srgbClr val="184984"/>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600" dirty="0"/>
              <a:t>10 a 25% d’économies</a:t>
            </a:r>
          </a:p>
        </p:txBody>
      </p:sp>
      <p:sp>
        <p:nvSpPr>
          <p:cNvPr id="13" name="Rectangle 12"/>
          <p:cNvSpPr/>
          <p:nvPr/>
        </p:nvSpPr>
        <p:spPr>
          <a:xfrm>
            <a:off x="2851727" y="1603265"/>
            <a:ext cx="8243455" cy="41733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logo_ecotaqa_Blanc cop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7" name="Group 16"/>
          <p:cNvGrpSpPr/>
          <p:nvPr/>
        </p:nvGrpSpPr>
        <p:grpSpPr>
          <a:xfrm>
            <a:off x="-2383362" y="3902364"/>
            <a:ext cx="3421330" cy="4407446"/>
            <a:chOff x="4421757" y="3739789"/>
            <a:chExt cx="3352918" cy="4319315"/>
          </a:xfrm>
        </p:grpSpPr>
        <p:sp>
          <p:nvSpPr>
            <p:cNvPr id="18" name="Rectangle 17"/>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76063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60643" y="0"/>
            <a:ext cx="2331356" cy="6858000"/>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319545" y="2821141"/>
            <a:ext cx="6981524" cy="1015663"/>
          </a:xfrm>
          <a:prstGeom prst="rect">
            <a:avLst/>
          </a:prstGeom>
          <a:noFill/>
        </p:spPr>
        <p:txBody>
          <a:bodyPr wrap="none" rtlCol="0">
            <a:spAutoFit/>
          </a:bodyPr>
          <a:lstStyle/>
          <a:p>
            <a:r>
              <a:rPr lang="en-US" sz="6000" b="1" dirty="0" err="1">
                <a:solidFill>
                  <a:schemeClr val="tx1">
                    <a:lumMod val="75000"/>
                    <a:lumOff val="25000"/>
                  </a:schemeClr>
                </a:solidFill>
                <a:latin typeface="Helvetica"/>
                <a:ea typeface="Nexa Bold" charset="0"/>
                <a:cs typeface="Helvetica"/>
              </a:rPr>
              <a:t>Contexte</a:t>
            </a:r>
            <a:r>
              <a:rPr lang="en-US" sz="6000" b="1" dirty="0">
                <a:solidFill>
                  <a:schemeClr val="tx1">
                    <a:lumMod val="75000"/>
                    <a:lumOff val="25000"/>
                  </a:schemeClr>
                </a:solidFill>
                <a:latin typeface="Helvetica"/>
                <a:ea typeface="Nexa Bold" charset="0"/>
                <a:cs typeface="Helvetica"/>
              </a:rPr>
              <a:t> </a:t>
            </a:r>
            <a:r>
              <a:rPr lang="en-US" sz="6000" b="1" dirty="0">
                <a:solidFill>
                  <a:srgbClr val="5A9C34"/>
                </a:solidFill>
                <a:latin typeface="Helvetica"/>
                <a:ea typeface="Nexa Bold" charset="0"/>
                <a:cs typeface="Helvetica"/>
              </a:rPr>
              <a:t>du </a:t>
            </a:r>
            <a:r>
              <a:rPr lang="en-US" sz="6000" b="1" dirty="0" err="1">
                <a:solidFill>
                  <a:srgbClr val="5A9C34"/>
                </a:solidFill>
                <a:latin typeface="Helvetica"/>
                <a:ea typeface="Nexa Bold" charset="0"/>
                <a:cs typeface="Helvetica"/>
              </a:rPr>
              <a:t>projet</a:t>
            </a:r>
            <a:endParaRPr lang="en-US" sz="6000" b="1" dirty="0">
              <a:solidFill>
                <a:srgbClr val="5A9C34"/>
              </a:solidFill>
              <a:latin typeface="Helvetica"/>
              <a:ea typeface="Nexa Bold" charset="0"/>
              <a:cs typeface="Helvetica"/>
            </a:endParaRPr>
          </a:p>
        </p:txBody>
      </p:sp>
      <p:sp>
        <p:nvSpPr>
          <p:cNvPr id="5" name="Cross 4"/>
          <p:cNvSpPr/>
          <p:nvPr/>
        </p:nvSpPr>
        <p:spPr>
          <a:xfrm>
            <a:off x="8101292" y="3633629"/>
            <a:ext cx="399554" cy="399554"/>
          </a:xfrm>
          <a:prstGeom prst="plus">
            <a:avLst>
              <a:gd name="adj" fmla="val 36980"/>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5E95"/>
              </a:solidFill>
            </a:endParaRPr>
          </a:p>
        </p:txBody>
      </p:sp>
      <p:sp>
        <p:nvSpPr>
          <p:cNvPr id="6" name="TextBox 5"/>
          <p:cNvSpPr txBox="1"/>
          <p:nvPr/>
        </p:nvSpPr>
        <p:spPr>
          <a:xfrm>
            <a:off x="10826266" y="2012792"/>
            <a:ext cx="461665" cy="2832416"/>
          </a:xfrm>
          <a:prstGeom prst="rect">
            <a:avLst/>
          </a:prstGeom>
          <a:noFill/>
        </p:spPr>
        <p:txBody>
          <a:bodyPr vert="vert270" wrap="none" rtlCol="0">
            <a:spAutoFit/>
          </a:bodyPr>
          <a:lstStyle/>
          <a:p>
            <a:pPr algn="ctr"/>
            <a:r>
              <a:rPr lang="en-US" spc="600" dirty="0" err="1">
                <a:solidFill>
                  <a:schemeClr val="bg1"/>
                </a:solidFill>
                <a:latin typeface="Roboto Thin" charset="0"/>
                <a:ea typeface="Roboto Thin" charset="0"/>
                <a:cs typeface="Roboto Thin" charset="0"/>
              </a:rPr>
              <a:t>www.ecotaqa.ma</a:t>
            </a:r>
            <a:endParaRPr lang="en-US" spc="600" dirty="0">
              <a:solidFill>
                <a:schemeClr val="bg1"/>
              </a:solidFill>
              <a:latin typeface="Roboto Thin" charset="0"/>
              <a:ea typeface="Roboto Thin" charset="0"/>
              <a:cs typeface="Roboto Thin" charset="0"/>
            </a:endParaRPr>
          </a:p>
        </p:txBody>
      </p:sp>
      <p:sp>
        <p:nvSpPr>
          <p:cNvPr id="7" name="Rectangle 6"/>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
        <p:nvSpPr>
          <p:cNvPr id="2" name="Picture Placeholder 1"/>
          <p:cNvSpPr>
            <a:spLocks noGrp="1"/>
          </p:cNvSpPr>
          <p:nvPr>
            <p:ph type="pic" sz="quarter" idx="10"/>
          </p:nvPr>
        </p:nvSpPr>
        <p:spPr/>
      </p:sp>
    </p:spTree>
    <p:extLst>
      <p:ext uri="{BB962C8B-B14F-4D97-AF65-F5344CB8AC3E}">
        <p14:creationId xmlns:p14="http://schemas.microsoft.com/office/powerpoint/2010/main" val="271284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6"/>
          <p:cNvPicPr>
            <a:picLocks noChangeAspect="1"/>
          </p:cNvPicPr>
          <p:nvPr/>
        </p:nvPicPr>
        <p:blipFill rotWithShape="1">
          <a:blip r:embed="rId2" cstate="print">
            <a:extLst>
              <a:ext uri="{28A0092B-C50C-407E-A947-70E740481C1C}">
                <a14:useLocalDpi xmlns:a14="http://schemas.microsoft.com/office/drawing/2010/main" val="0"/>
              </a:ext>
            </a:extLst>
          </a:blip>
          <a:srcRect l="2538" t="4769" r="23432" b="29364"/>
          <a:stretch/>
        </p:blipFill>
        <p:spPr>
          <a:xfrm>
            <a:off x="2745647" y="1854227"/>
            <a:ext cx="7124131" cy="5003773"/>
          </a:xfrm>
          <a:prstGeom prst="rect">
            <a:avLst/>
          </a:prstGeom>
        </p:spPr>
      </p:pic>
      <p:graphicFrame>
        <p:nvGraphicFramePr>
          <p:cNvPr id="3" name="Diagramme 4"/>
          <p:cNvGraphicFramePr/>
          <p:nvPr>
            <p:extLst>
              <p:ext uri="{D42A27DB-BD31-4B8C-83A1-F6EECF244321}">
                <p14:modId xmlns:p14="http://schemas.microsoft.com/office/powerpoint/2010/main" val="541310784"/>
              </p:ext>
            </p:extLst>
          </p:nvPr>
        </p:nvGraphicFramePr>
        <p:xfrm>
          <a:off x="8937347" y="3686725"/>
          <a:ext cx="4241061" cy="30584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84813" y="1325563"/>
            <a:ext cx="5082445" cy="646331"/>
          </a:xfrm>
          <a:prstGeom prst="rect">
            <a:avLst/>
          </a:prstGeom>
        </p:spPr>
        <p:txBody>
          <a:bodyPr wrap="square">
            <a:spAutoFit/>
          </a:bodyPr>
          <a:lstStyle/>
          <a:p>
            <a:pPr marL="285750" indent="-285750">
              <a:buFont typeface="Wingdings" panose="05000000000000000000" pitchFamily="2" charset="2"/>
              <a:buChar char="v"/>
            </a:pPr>
            <a:r>
              <a:rPr lang="fr-FR" b="1" i="1" dirty="0">
                <a:solidFill>
                  <a:srgbClr val="92D050"/>
                </a:solidFill>
                <a:latin typeface="Calibri" panose="020F0502020204030204" pitchFamily="34" charset="0"/>
                <a:ea typeface="Calibri" panose="020F0502020204030204" pitchFamily="34" charset="0"/>
                <a:cs typeface="Arial" panose="020B0604020202020204" pitchFamily="34" charset="0"/>
              </a:rPr>
              <a:t>Scénario 01 : Centrale solaire Photovoltaïque pour tout le GIE</a:t>
            </a:r>
          </a:p>
        </p:txBody>
      </p:sp>
      <p:sp>
        <p:nvSpPr>
          <p:cNvPr id="6" name="Titre 2"/>
          <p:cNvSpPr txBox="1">
            <a:spLocks/>
          </p:cNvSpPr>
          <p:nvPr/>
        </p:nvSpPr>
        <p:spPr>
          <a:xfrm>
            <a:off x="3059545" y="0"/>
            <a:ext cx="9144000" cy="1325563"/>
          </a:xfrm>
          <a:prstGeom prst="rect">
            <a:avLst/>
          </a:prstGeom>
        </p:spPr>
        <p:txBody>
          <a:bodyPr vert="horz" lIns="91440" tIns="45720" rIns="91440" bIns="45720" rtlCol="0" anchor="ctr">
            <a:noAutofit/>
          </a:bodyPr>
          <a:lstStyle>
            <a:defPPr>
              <a:defRPr lang="fr-FR"/>
            </a:defPPr>
            <a:lvl1pPr algn="ctr">
              <a:lnSpc>
                <a:spcPct val="100000"/>
              </a:lnSpc>
              <a:spcBef>
                <a:spcPct val="0"/>
              </a:spcBef>
              <a:buNone/>
              <a:defRPr sz="3200" b="1">
                <a:solidFill>
                  <a:srgbClr val="002060"/>
                </a:solidFill>
              </a:defRPr>
            </a:lvl1pPr>
          </a:lstStyle>
          <a:p>
            <a:pPr algn="l"/>
            <a:r>
              <a:rPr lang="fr-FR" dirty="0">
                <a:solidFill>
                  <a:srgbClr val="7F7F7F"/>
                </a:solidFill>
                <a:latin typeface="Helvetica"/>
                <a:cs typeface="Helvetica"/>
              </a:rPr>
              <a:t>Perspectives concrètes d’amélioration: </a:t>
            </a:r>
            <a:r>
              <a:rPr lang="fr-FR" dirty="0">
                <a:solidFill>
                  <a:srgbClr val="FFA01B"/>
                </a:solidFill>
                <a:latin typeface="Helvetica"/>
                <a:cs typeface="Helvetica"/>
              </a:rPr>
              <a:t>Actions Energies renouvelables </a:t>
            </a:r>
          </a:p>
        </p:txBody>
      </p:sp>
      <p:pic>
        <p:nvPicPr>
          <p:cNvPr id="7" name="Imag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41744" y="1325563"/>
            <a:ext cx="3661983" cy="2205428"/>
          </a:xfrm>
          <a:prstGeom prst="rect">
            <a:avLst/>
          </a:prstGeom>
        </p:spPr>
      </p:pic>
      <p:sp>
        <p:nvSpPr>
          <p:cNvPr id="8" name="Rectangle à coins arrondis 13"/>
          <p:cNvSpPr/>
          <p:nvPr/>
        </p:nvSpPr>
        <p:spPr bwMode="auto">
          <a:xfrm>
            <a:off x="7488175" y="4305273"/>
            <a:ext cx="1651059" cy="480536"/>
          </a:xfrm>
          <a:prstGeom prst="wedgeRoundRectCallout">
            <a:avLst>
              <a:gd name="adj1" fmla="val 61508"/>
              <a:gd name="adj2" fmla="val -6556"/>
              <a:gd name="adj3" fmla="val 16667"/>
            </a:avLst>
          </a:prstGeom>
          <a:solidFill>
            <a:srgbClr val="FFA01B"/>
          </a:solidFill>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lvl="0"/>
            <a:r>
              <a:rPr lang="fr-FR" sz="1100" dirty="0">
                <a:solidFill>
                  <a:schemeClr val="bg1"/>
                </a:solidFill>
              </a:rPr>
              <a:t>Indicateurs de rentabilité économique</a:t>
            </a:r>
          </a:p>
        </p:txBody>
      </p:sp>
      <p:sp>
        <p:nvSpPr>
          <p:cNvPr id="9" name="ZoneTexte 6"/>
          <p:cNvSpPr txBox="1"/>
          <p:nvPr/>
        </p:nvSpPr>
        <p:spPr>
          <a:xfrm>
            <a:off x="9341122" y="4164056"/>
            <a:ext cx="2850878" cy="1384995"/>
          </a:xfrm>
          <a:prstGeom prst="rect">
            <a:avLst/>
          </a:prstGeom>
          <a:solidFill>
            <a:srgbClr val="FFA01B"/>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200" b="1" i="1" u="sng" dirty="0">
                <a:solidFill>
                  <a:schemeClr val="bg1"/>
                </a:solidFill>
              </a:rPr>
              <a:t>Capacité: </a:t>
            </a:r>
            <a:r>
              <a:rPr lang="fr-FR" sz="1200" dirty="0">
                <a:solidFill>
                  <a:schemeClr val="bg1"/>
                </a:solidFill>
              </a:rPr>
              <a:t>1 ,4 </a:t>
            </a:r>
            <a:r>
              <a:rPr lang="fr-FR" sz="1200" dirty="0" err="1">
                <a:solidFill>
                  <a:schemeClr val="bg1"/>
                </a:solidFill>
              </a:rPr>
              <a:t>MWc</a:t>
            </a:r>
            <a:endParaRPr lang="fr-FR" sz="1200" dirty="0">
              <a:solidFill>
                <a:schemeClr val="bg1"/>
              </a:solidFill>
            </a:endParaRPr>
          </a:p>
          <a:p>
            <a:r>
              <a:rPr lang="fr-FR" sz="1200" b="1" i="1" u="sng" dirty="0">
                <a:solidFill>
                  <a:schemeClr val="bg1"/>
                </a:solidFill>
              </a:rPr>
              <a:t>Investissement</a:t>
            </a:r>
            <a:r>
              <a:rPr lang="fr-FR" sz="1200" dirty="0">
                <a:solidFill>
                  <a:schemeClr val="bg1"/>
                </a:solidFill>
              </a:rPr>
              <a:t> : 14 150 000,00 </a:t>
            </a:r>
            <a:r>
              <a:rPr lang="fr-FR" sz="1200" dirty="0" err="1">
                <a:solidFill>
                  <a:schemeClr val="bg1"/>
                </a:solidFill>
              </a:rPr>
              <a:t>Dhs</a:t>
            </a:r>
            <a:r>
              <a:rPr lang="fr-FR" sz="1200" dirty="0">
                <a:solidFill>
                  <a:schemeClr val="bg1"/>
                </a:solidFill>
              </a:rPr>
              <a:t>.</a:t>
            </a:r>
          </a:p>
          <a:p>
            <a:r>
              <a:rPr lang="fr-FR" sz="1200" b="1" i="1" u="sng" dirty="0">
                <a:solidFill>
                  <a:schemeClr val="bg1"/>
                </a:solidFill>
              </a:rPr>
              <a:t>Gains :</a:t>
            </a:r>
          </a:p>
          <a:p>
            <a:r>
              <a:rPr lang="fr-FR" sz="1200" dirty="0">
                <a:solidFill>
                  <a:schemeClr val="bg1"/>
                </a:solidFill>
              </a:rPr>
              <a:t>Electricité : 2,5 </a:t>
            </a:r>
            <a:r>
              <a:rPr lang="fr-FR" sz="1200" dirty="0" err="1">
                <a:solidFill>
                  <a:schemeClr val="bg1"/>
                </a:solidFill>
              </a:rPr>
              <a:t>GWh</a:t>
            </a:r>
            <a:r>
              <a:rPr lang="fr-FR" sz="1200" dirty="0">
                <a:solidFill>
                  <a:schemeClr val="bg1"/>
                </a:solidFill>
              </a:rPr>
              <a:t>/an</a:t>
            </a:r>
          </a:p>
          <a:p>
            <a:r>
              <a:rPr lang="fr-FR" sz="1200" dirty="0">
                <a:solidFill>
                  <a:schemeClr val="bg1"/>
                </a:solidFill>
              </a:rPr>
              <a:t>Tonnes de CO2 évitées :  1 700 TCO2/an</a:t>
            </a:r>
          </a:p>
          <a:p>
            <a:r>
              <a:rPr lang="fr-FR" sz="1200" dirty="0">
                <a:solidFill>
                  <a:schemeClr val="bg1"/>
                </a:solidFill>
              </a:rPr>
              <a:t>Gain annuel :  1 960 000,00 </a:t>
            </a:r>
            <a:r>
              <a:rPr lang="fr-FR" sz="1200" dirty="0" err="1">
                <a:solidFill>
                  <a:schemeClr val="bg1"/>
                </a:solidFill>
              </a:rPr>
              <a:t>Dhs</a:t>
            </a:r>
            <a:r>
              <a:rPr lang="fr-FR" sz="1200" dirty="0">
                <a:solidFill>
                  <a:schemeClr val="bg1"/>
                </a:solidFill>
              </a:rPr>
              <a:t>/an</a:t>
            </a:r>
          </a:p>
          <a:p>
            <a:r>
              <a:rPr lang="fr-FR" sz="1200" b="1" i="1" u="sng" dirty="0">
                <a:solidFill>
                  <a:schemeClr val="bg1"/>
                </a:solidFill>
              </a:rPr>
              <a:t>Temps de retour </a:t>
            </a:r>
            <a:r>
              <a:rPr lang="fr-FR" sz="1200" dirty="0">
                <a:solidFill>
                  <a:schemeClr val="bg1"/>
                </a:solidFill>
              </a:rPr>
              <a:t>:  7,3 ans.</a:t>
            </a:r>
          </a:p>
        </p:txBody>
      </p:sp>
      <p:sp>
        <p:nvSpPr>
          <p:cNvPr id="13" name="Rectangle 12"/>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_ecotaqa_Blanc copy.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6" name="Group 15"/>
          <p:cNvGrpSpPr/>
          <p:nvPr/>
        </p:nvGrpSpPr>
        <p:grpSpPr>
          <a:xfrm>
            <a:off x="-2383362" y="3902364"/>
            <a:ext cx="3421330" cy="4407446"/>
            <a:chOff x="4421757" y="3739789"/>
            <a:chExt cx="3352918" cy="4319315"/>
          </a:xfrm>
        </p:grpSpPr>
        <p:sp>
          <p:nvSpPr>
            <p:cNvPr id="17" name="Rectangle 16"/>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01318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4"/>
          <p:cNvGraphicFramePr/>
          <p:nvPr>
            <p:extLst>
              <p:ext uri="{D42A27DB-BD31-4B8C-83A1-F6EECF244321}">
                <p14:modId xmlns:p14="http://schemas.microsoft.com/office/powerpoint/2010/main" val="3929167783"/>
              </p:ext>
            </p:extLst>
          </p:nvPr>
        </p:nvGraphicFramePr>
        <p:xfrm>
          <a:off x="7677029" y="3627523"/>
          <a:ext cx="6199840" cy="3162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3325188" y="1325563"/>
            <a:ext cx="8604833"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Scénario 02 : Pompage solaire Direct (pompes de surface)</a:t>
            </a:r>
          </a:p>
        </p:txBody>
      </p:sp>
      <p:pic>
        <p:nvPicPr>
          <p:cNvPr id="5" name="Image 10"/>
          <p:cNvPicPr>
            <a:picLocks noChangeAspect="1"/>
          </p:cNvPicPr>
          <p:nvPr/>
        </p:nvPicPr>
        <p:blipFill rotWithShape="1">
          <a:blip r:embed="rId7" cstate="print">
            <a:extLst>
              <a:ext uri="{28A0092B-C50C-407E-A947-70E740481C1C}">
                <a14:useLocalDpi xmlns:a14="http://schemas.microsoft.com/office/drawing/2010/main" val="0"/>
              </a:ext>
            </a:extLst>
          </a:blip>
          <a:srcRect l="3284" t="8145" r="23730" b="18173"/>
          <a:stretch/>
        </p:blipFill>
        <p:spPr>
          <a:xfrm>
            <a:off x="2776648" y="2053028"/>
            <a:ext cx="6411302" cy="4804971"/>
          </a:xfrm>
          <a:prstGeom prst="rect">
            <a:avLst/>
          </a:prstGeom>
        </p:spPr>
      </p:pic>
      <p:pic>
        <p:nvPicPr>
          <p:cNvPr id="6" name="Imag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36614" y="1683696"/>
            <a:ext cx="3212721" cy="1934860"/>
          </a:xfrm>
          <a:prstGeom prst="rect">
            <a:avLst/>
          </a:prstGeom>
        </p:spPr>
      </p:pic>
      <p:sp>
        <p:nvSpPr>
          <p:cNvPr id="7" name="Titre 2"/>
          <p:cNvSpPr txBox="1">
            <a:spLocks/>
          </p:cNvSpPr>
          <p:nvPr/>
        </p:nvSpPr>
        <p:spPr>
          <a:xfrm>
            <a:off x="3099920" y="0"/>
            <a:ext cx="9144000" cy="1325563"/>
          </a:xfrm>
          <a:prstGeom prst="rect">
            <a:avLst/>
          </a:prstGeom>
        </p:spPr>
        <p:txBody>
          <a:bodyPr vert="horz" lIns="91440" tIns="45720" rIns="91440" bIns="45720" rtlCol="0" anchor="ctr">
            <a:noAutofit/>
          </a:bodyPr>
          <a:lstStyle>
            <a:defPPr>
              <a:defRPr lang="fr-FR"/>
            </a:defPPr>
            <a:lvl1pPr algn="ctr">
              <a:lnSpc>
                <a:spcPct val="100000"/>
              </a:lnSpc>
              <a:spcBef>
                <a:spcPct val="0"/>
              </a:spcBef>
              <a:buNone/>
              <a:defRPr sz="3200" b="1">
                <a:solidFill>
                  <a:srgbClr val="002060"/>
                </a:solidFill>
              </a:defRPr>
            </a:lvl1pPr>
          </a:lstStyle>
          <a:p>
            <a:pPr algn="l"/>
            <a:r>
              <a:rPr lang="fr-FR" dirty="0">
                <a:solidFill>
                  <a:schemeClr val="tx1">
                    <a:lumMod val="50000"/>
                    <a:lumOff val="50000"/>
                  </a:schemeClr>
                </a:solidFill>
                <a:latin typeface="Helvetica"/>
                <a:cs typeface="Helvetica"/>
              </a:rPr>
              <a:t>Perspectives concrètes d’amélioration: </a:t>
            </a:r>
            <a:r>
              <a:rPr lang="fr-FR" dirty="0">
                <a:solidFill>
                  <a:srgbClr val="FFA01B"/>
                </a:solidFill>
                <a:latin typeface="Helvetica"/>
                <a:cs typeface="Helvetica"/>
              </a:rPr>
              <a:t>Actions Energies renouvelables</a:t>
            </a:r>
          </a:p>
        </p:txBody>
      </p:sp>
      <p:sp>
        <p:nvSpPr>
          <p:cNvPr id="8" name="ZoneTexte 6"/>
          <p:cNvSpPr txBox="1"/>
          <p:nvPr/>
        </p:nvSpPr>
        <p:spPr>
          <a:xfrm>
            <a:off x="9595255" y="5036396"/>
            <a:ext cx="2518639" cy="1200329"/>
          </a:xfrm>
          <a:prstGeom prst="rect">
            <a:avLst/>
          </a:prstGeom>
          <a:solidFill>
            <a:srgbClr val="FFA01B"/>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200" b="1" i="1" u="sng" dirty="0">
                <a:solidFill>
                  <a:schemeClr val="bg1"/>
                </a:solidFill>
              </a:rPr>
              <a:t>Capacité: </a:t>
            </a:r>
            <a:r>
              <a:rPr lang="fr-FR" sz="1200" dirty="0">
                <a:solidFill>
                  <a:schemeClr val="bg1"/>
                </a:solidFill>
              </a:rPr>
              <a:t>1 06 </a:t>
            </a:r>
            <a:r>
              <a:rPr lang="fr-FR" sz="1200" dirty="0" err="1">
                <a:solidFill>
                  <a:schemeClr val="bg1"/>
                </a:solidFill>
              </a:rPr>
              <a:t>kWc</a:t>
            </a:r>
            <a:endParaRPr lang="fr-FR" sz="1200" dirty="0">
              <a:solidFill>
                <a:schemeClr val="bg1"/>
              </a:solidFill>
            </a:endParaRPr>
          </a:p>
          <a:p>
            <a:r>
              <a:rPr lang="fr-FR" sz="1200" b="1" i="1" u="sng" dirty="0">
                <a:solidFill>
                  <a:schemeClr val="bg1"/>
                </a:solidFill>
              </a:rPr>
              <a:t>Investissement</a:t>
            </a:r>
            <a:r>
              <a:rPr lang="fr-FR" sz="1200" dirty="0">
                <a:solidFill>
                  <a:schemeClr val="bg1"/>
                </a:solidFill>
              </a:rPr>
              <a:t> : 1 150 000,00 </a:t>
            </a:r>
            <a:r>
              <a:rPr lang="fr-FR" sz="1200" dirty="0" err="1">
                <a:solidFill>
                  <a:schemeClr val="bg1"/>
                </a:solidFill>
              </a:rPr>
              <a:t>Dhs</a:t>
            </a:r>
            <a:r>
              <a:rPr lang="fr-FR" sz="1200" dirty="0">
                <a:solidFill>
                  <a:schemeClr val="bg1"/>
                </a:solidFill>
              </a:rPr>
              <a:t>.</a:t>
            </a:r>
          </a:p>
          <a:p>
            <a:r>
              <a:rPr lang="fr-FR" sz="1200" b="1" i="1" u="sng" dirty="0">
                <a:solidFill>
                  <a:schemeClr val="bg1"/>
                </a:solidFill>
              </a:rPr>
              <a:t>Gains :</a:t>
            </a:r>
          </a:p>
          <a:p>
            <a:r>
              <a:rPr lang="fr-FR" sz="1200" dirty="0">
                <a:solidFill>
                  <a:schemeClr val="bg1"/>
                </a:solidFill>
              </a:rPr>
              <a:t>Tonnes de CO2 évitées :  60 TCO2/an</a:t>
            </a:r>
          </a:p>
          <a:p>
            <a:r>
              <a:rPr lang="fr-FR" sz="1200" dirty="0">
                <a:solidFill>
                  <a:schemeClr val="bg1"/>
                </a:solidFill>
              </a:rPr>
              <a:t>Gain annuel :  185 000,00 </a:t>
            </a:r>
            <a:r>
              <a:rPr lang="fr-FR" sz="1200" dirty="0" err="1">
                <a:solidFill>
                  <a:schemeClr val="bg1"/>
                </a:solidFill>
              </a:rPr>
              <a:t>Dhs</a:t>
            </a:r>
            <a:r>
              <a:rPr lang="fr-FR" sz="1200" dirty="0">
                <a:solidFill>
                  <a:schemeClr val="bg1"/>
                </a:solidFill>
              </a:rPr>
              <a:t>/an</a:t>
            </a:r>
          </a:p>
          <a:p>
            <a:r>
              <a:rPr lang="fr-FR" sz="1200" b="1" i="1" u="sng" dirty="0">
                <a:solidFill>
                  <a:schemeClr val="bg1"/>
                </a:solidFill>
              </a:rPr>
              <a:t>Temps de retour </a:t>
            </a:r>
            <a:r>
              <a:rPr lang="fr-FR" sz="1200" dirty="0">
                <a:solidFill>
                  <a:schemeClr val="bg1"/>
                </a:solidFill>
              </a:rPr>
              <a:t>:  6,21 ans.</a:t>
            </a:r>
          </a:p>
        </p:txBody>
      </p:sp>
      <p:sp>
        <p:nvSpPr>
          <p:cNvPr id="9" name="Rectangle à coins arrondis 12"/>
          <p:cNvSpPr/>
          <p:nvPr/>
        </p:nvSpPr>
        <p:spPr bwMode="auto">
          <a:xfrm>
            <a:off x="9581148" y="4303518"/>
            <a:ext cx="2423105" cy="352370"/>
          </a:xfrm>
          <a:prstGeom prst="wedgeRoundRectCallout">
            <a:avLst>
              <a:gd name="adj1" fmla="val 1465"/>
              <a:gd name="adj2" fmla="val 142029"/>
              <a:gd name="adj3" fmla="val 16667"/>
            </a:avLst>
          </a:prstGeom>
          <a:solidFill>
            <a:srgbClr val="FFA01B"/>
          </a:solidFill>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lvl="0"/>
            <a:r>
              <a:rPr lang="fr-FR" sz="1100" dirty="0">
                <a:solidFill>
                  <a:schemeClr val="bg1"/>
                </a:solidFill>
              </a:rPr>
              <a:t>Indicateurs de rentabilité économique</a:t>
            </a:r>
          </a:p>
        </p:txBody>
      </p:sp>
      <p:sp>
        <p:nvSpPr>
          <p:cNvPr id="13" name="Rectangle 12"/>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_ecotaqa_Blanc copy.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6" name="Group 15"/>
          <p:cNvGrpSpPr/>
          <p:nvPr/>
        </p:nvGrpSpPr>
        <p:grpSpPr>
          <a:xfrm>
            <a:off x="-2383362" y="3902364"/>
            <a:ext cx="3421330" cy="4407446"/>
            <a:chOff x="4421757" y="3739789"/>
            <a:chExt cx="3352918" cy="4319315"/>
          </a:xfrm>
        </p:grpSpPr>
        <p:sp>
          <p:nvSpPr>
            <p:cNvPr id="17" name="Rectangle 16"/>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1552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4"/>
          <p:cNvGraphicFramePr/>
          <p:nvPr>
            <p:extLst>
              <p:ext uri="{D42A27DB-BD31-4B8C-83A1-F6EECF244321}">
                <p14:modId xmlns:p14="http://schemas.microsoft.com/office/powerpoint/2010/main" val="716100399"/>
              </p:ext>
            </p:extLst>
          </p:nvPr>
        </p:nvGraphicFramePr>
        <p:xfrm>
          <a:off x="6850743" y="3802743"/>
          <a:ext cx="8098972" cy="3055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 8"/>
          <p:cNvPicPr>
            <a:picLocks noChangeAspect="1"/>
          </p:cNvPicPr>
          <p:nvPr/>
        </p:nvPicPr>
        <p:blipFill rotWithShape="1">
          <a:blip r:embed="rId7" cstate="print">
            <a:extLst>
              <a:ext uri="{28A0092B-C50C-407E-A947-70E740481C1C}">
                <a14:useLocalDpi xmlns:a14="http://schemas.microsoft.com/office/drawing/2010/main" val="0"/>
              </a:ext>
            </a:extLst>
          </a:blip>
          <a:srcRect l="3284" t="11523" r="26866" b="16696"/>
          <a:stretch/>
        </p:blipFill>
        <p:spPr>
          <a:xfrm>
            <a:off x="3048000" y="1837792"/>
            <a:ext cx="6531429" cy="4835488"/>
          </a:xfrm>
          <a:prstGeom prst="rect">
            <a:avLst/>
          </a:prstGeom>
        </p:spPr>
      </p:pic>
      <p:sp>
        <p:nvSpPr>
          <p:cNvPr id="5" name="Rectangle 4"/>
          <p:cNvSpPr/>
          <p:nvPr/>
        </p:nvSpPr>
        <p:spPr>
          <a:xfrm>
            <a:off x="3048000" y="1271660"/>
            <a:ext cx="8163989" cy="369332"/>
          </a:xfrm>
          <a:prstGeom prst="rect">
            <a:avLst/>
          </a:prstGeom>
        </p:spPr>
        <p:txBody>
          <a:bodyPr wrap="square">
            <a:spAutoFit/>
          </a:bodyPr>
          <a:lstStyle/>
          <a:p>
            <a:pPr marL="285750" indent="-285750">
              <a:buFont typeface="Wingdings" panose="05000000000000000000" pitchFamily="2" charset="2"/>
              <a:buChar char="v"/>
            </a:pPr>
            <a:r>
              <a:rPr lang="fr-FR" b="1" i="1" dirty="0">
                <a:solidFill>
                  <a:schemeClr val="tx1">
                    <a:lumMod val="50000"/>
                    <a:lumOff val="50000"/>
                  </a:schemeClr>
                </a:solidFill>
                <a:latin typeface="Calibri" panose="020F0502020204030204" pitchFamily="34" charset="0"/>
                <a:ea typeface="Calibri" panose="020F0502020204030204" pitchFamily="34" charset="0"/>
                <a:cs typeface="Arial" panose="020B0604020202020204" pitchFamily="34" charset="0"/>
              </a:rPr>
              <a:t>Scénario 03 : microcentrales solaires Photovoltaïques </a:t>
            </a:r>
          </a:p>
        </p:txBody>
      </p:sp>
      <p:pic>
        <p:nvPicPr>
          <p:cNvPr id="6" name="Imag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5371" y="1325563"/>
            <a:ext cx="3686629" cy="2327920"/>
          </a:xfrm>
          <a:prstGeom prst="rect">
            <a:avLst/>
          </a:prstGeom>
        </p:spPr>
      </p:pic>
      <p:sp>
        <p:nvSpPr>
          <p:cNvPr id="7" name="Titre 2"/>
          <p:cNvSpPr txBox="1">
            <a:spLocks/>
          </p:cNvSpPr>
          <p:nvPr/>
        </p:nvSpPr>
        <p:spPr>
          <a:xfrm>
            <a:off x="3048000" y="0"/>
            <a:ext cx="9144000" cy="1325563"/>
          </a:xfrm>
          <a:prstGeom prst="rect">
            <a:avLst/>
          </a:prstGeom>
        </p:spPr>
        <p:txBody>
          <a:bodyPr vert="horz" lIns="91440" tIns="45720" rIns="91440" bIns="45720" rtlCol="0" anchor="ctr">
            <a:noAutofit/>
          </a:bodyPr>
          <a:lstStyle>
            <a:defPPr>
              <a:defRPr lang="fr-FR"/>
            </a:defPPr>
            <a:lvl1pPr algn="ctr">
              <a:lnSpc>
                <a:spcPct val="100000"/>
              </a:lnSpc>
              <a:spcBef>
                <a:spcPct val="0"/>
              </a:spcBef>
              <a:buNone/>
              <a:defRPr sz="3200" b="1">
                <a:solidFill>
                  <a:srgbClr val="002060"/>
                </a:solidFill>
              </a:defRPr>
            </a:lvl1pPr>
          </a:lstStyle>
          <a:p>
            <a:pPr algn="l"/>
            <a:r>
              <a:rPr lang="fr-FR" dirty="0">
                <a:solidFill>
                  <a:schemeClr val="tx1">
                    <a:lumMod val="50000"/>
                    <a:lumOff val="50000"/>
                  </a:schemeClr>
                </a:solidFill>
                <a:latin typeface="Helvetica"/>
                <a:cs typeface="Helvetica"/>
              </a:rPr>
              <a:t>Perspectives concrètes d’amélioration: </a:t>
            </a:r>
            <a:r>
              <a:rPr lang="fr-FR" dirty="0">
                <a:solidFill>
                  <a:srgbClr val="FFA01B"/>
                </a:solidFill>
                <a:latin typeface="Helvetica"/>
                <a:cs typeface="Helvetica"/>
              </a:rPr>
              <a:t>Actions Energies renouvelables</a:t>
            </a:r>
          </a:p>
        </p:txBody>
      </p:sp>
      <p:sp>
        <p:nvSpPr>
          <p:cNvPr id="8" name="ZoneTexte 6"/>
          <p:cNvSpPr txBox="1"/>
          <p:nvPr/>
        </p:nvSpPr>
        <p:spPr>
          <a:xfrm>
            <a:off x="9376229" y="5472951"/>
            <a:ext cx="2815771" cy="1200329"/>
          </a:xfrm>
          <a:prstGeom prst="rect">
            <a:avLst/>
          </a:prstGeom>
          <a:solidFill>
            <a:srgbClr val="FFA01B"/>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200" b="1" i="1" u="sng" dirty="0">
                <a:solidFill>
                  <a:schemeClr val="bg1"/>
                </a:solidFill>
              </a:rPr>
              <a:t>Capacité: </a:t>
            </a:r>
            <a:r>
              <a:rPr lang="fr-FR" sz="1200" dirty="0">
                <a:solidFill>
                  <a:schemeClr val="bg1"/>
                </a:solidFill>
              </a:rPr>
              <a:t>138  </a:t>
            </a:r>
            <a:r>
              <a:rPr lang="fr-FR" sz="1200" dirty="0" err="1">
                <a:solidFill>
                  <a:schemeClr val="bg1"/>
                </a:solidFill>
              </a:rPr>
              <a:t>kWc</a:t>
            </a:r>
            <a:endParaRPr lang="fr-FR" sz="1200" dirty="0">
              <a:solidFill>
                <a:schemeClr val="bg1"/>
              </a:solidFill>
            </a:endParaRPr>
          </a:p>
          <a:p>
            <a:r>
              <a:rPr lang="fr-FR" sz="1200" b="1" i="1" u="sng" dirty="0">
                <a:solidFill>
                  <a:schemeClr val="bg1"/>
                </a:solidFill>
              </a:rPr>
              <a:t>Investissement</a:t>
            </a:r>
            <a:r>
              <a:rPr lang="fr-FR" sz="1200" dirty="0">
                <a:solidFill>
                  <a:schemeClr val="bg1"/>
                </a:solidFill>
              </a:rPr>
              <a:t> : 1 350 000,00 </a:t>
            </a:r>
            <a:r>
              <a:rPr lang="fr-FR" sz="1200" dirty="0" err="1">
                <a:solidFill>
                  <a:schemeClr val="bg1"/>
                </a:solidFill>
              </a:rPr>
              <a:t>Dhs</a:t>
            </a:r>
            <a:r>
              <a:rPr lang="fr-FR" sz="1200" dirty="0">
                <a:solidFill>
                  <a:schemeClr val="bg1"/>
                </a:solidFill>
              </a:rPr>
              <a:t>.</a:t>
            </a:r>
          </a:p>
          <a:p>
            <a:r>
              <a:rPr lang="fr-FR" sz="1200" b="1" i="1" u="sng" dirty="0">
                <a:solidFill>
                  <a:schemeClr val="bg1"/>
                </a:solidFill>
              </a:rPr>
              <a:t>Gains :</a:t>
            </a:r>
          </a:p>
          <a:p>
            <a:r>
              <a:rPr lang="fr-FR" sz="1200" dirty="0">
                <a:solidFill>
                  <a:schemeClr val="bg1"/>
                </a:solidFill>
              </a:rPr>
              <a:t>Tonnes de CO2 évitées :  170 TCO2/an</a:t>
            </a:r>
          </a:p>
          <a:p>
            <a:r>
              <a:rPr lang="fr-FR" sz="1200" dirty="0">
                <a:solidFill>
                  <a:schemeClr val="bg1"/>
                </a:solidFill>
              </a:rPr>
              <a:t>Gain annuel :  232 000,00 </a:t>
            </a:r>
            <a:r>
              <a:rPr lang="fr-FR" sz="1200" dirty="0" err="1">
                <a:solidFill>
                  <a:schemeClr val="bg1"/>
                </a:solidFill>
              </a:rPr>
              <a:t>Dhs</a:t>
            </a:r>
            <a:r>
              <a:rPr lang="fr-FR" sz="1200" dirty="0">
                <a:solidFill>
                  <a:schemeClr val="bg1"/>
                </a:solidFill>
              </a:rPr>
              <a:t>/an</a:t>
            </a:r>
          </a:p>
          <a:p>
            <a:r>
              <a:rPr lang="fr-FR" sz="1200" b="1" i="1" u="sng" dirty="0">
                <a:solidFill>
                  <a:schemeClr val="bg1"/>
                </a:solidFill>
              </a:rPr>
              <a:t>Temps de retour </a:t>
            </a:r>
            <a:r>
              <a:rPr lang="fr-FR" sz="1200" dirty="0">
                <a:solidFill>
                  <a:schemeClr val="bg1"/>
                </a:solidFill>
              </a:rPr>
              <a:t>:  5,8 ans.</a:t>
            </a:r>
          </a:p>
        </p:txBody>
      </p:sp>
      <p:sp>
        <p:nvSpPr>
          <p:cNvPr id="9" name="Rectangle à coins arrondis 13"/>
          <p:cNvSpPr/>
          <p:nvPr/>
        </p:nvSpPr>
        <p:spPr bwMode="auto">
          <a:xfrm>
            <a:off x="9721127" y="4626676"/>
            <a:ext cx="2423105" cy="352370"/>
          </a:xfrm>
          <a:prstGeom prst="wedgeRoundRectCallout">
            <a:avLst>
              <a:gd name="adj1" fmla="val 267"/>
              <a:gd name="adj2" fmla="val 158506"/>
              <a:gd name="adj3" fmla="val 16667"/>
            </a:avLst>
          </a:prstGeom>
          <a:solidFill>
            <a:srgbClr val="FFA01B"/>
          </a:solidFill>
          <a:ln/>
          <a:ex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lvl="0"/>
            <a:r>
              <a:rPr lang="fr-FR" sz="1100" dirty="0">
                <a:solidFill>
                  <a:schemeClr val="bg1"/>
                </a:solidFill>
              </a:rPr>
              <a:t>Indicateurs de rentabilité économique</a:t>
            </a:r>
          </a:p>
        </p:txBody>
      </p:sp>
      <p:sp>
        <p:nvSpPr>
          <p:cNvPr id="13" name="Rectangle 12"/>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_ecotaqa_Blanc copy.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16" name="Group 15"/>
          <p:cNvGrpSpPr/>
          <p:nvPr/>
        </p:nvGrpSpPr>
        <p:grpSpPr>
          <a:xfrm>
            <a:off x="-2383362" y="3902364"/>
            <a:ext cx="3421330" cy="4407446"/>
            <a:chOff x="4421757" y="3739789"/>
            <a:chExt cx="3352918" cy="4319315"/>
          </a:xfrm>
        </p:grpSpPr>
        <p:sp>
          <p:nvSpPr>
            <p:cNvPr id="17" name="Rectangle 16"/>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26038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476407" y="1274572"/>
            <a:ext cx="5239191" cy="1015663"/>
          </a:xfrm>
          <a:prstGeom prst="rect">
            <a:avLst/>
          </a:prstGeom>
          <a:noFill/>
        </p:spPr>
        <p:txBody>
          <a:bodyPr wrap="none" rtlCol="0">
            <a:spAutoFit/>
          </a:bodyPr>
          <a:lstStyle/>
          <a:p>
            <a:pPr algn="ctr"/>
            <a:r>
              <a:rPr lang="en-US" sz="6000" dirty="0">
                <a:solidFill>
                  <a:schemeClr val="bg1"/>
                </a:solidFill>
                <a:latin typeface="Nexa Bold" charset="0"/>
                <a:ea typeface="Nexa Bold" charset="0"/>
                <a:cs typeface="Nexa Bold" charset="0"/>
              </a:rPr>
              <a:t>TOP PICTURE</a:t>
            </a:r>
          </a:p>
        </p:txBody>
      </p:sp>
      <p:grpSp>
        <p:nvGrpSpPr>
          <p:cNvPr id="38" name="Group 37"/>
          <p:cNvGrpSpPr/>
          <p:nvPr/>
        </p:nvGrpSpPr>
        <p:grpSpPr>
          <a:xfrm>
            <a:off x="4454073" y="5197598"/>
            <a:ext cx="3301998" cy="1365561"/>
            <a:chOff x="4170553" y="4511592"/>
            <a:chExt cx="3301998" cy="1365561"/>
          </a:xfrm>
        </p:grpSpPr>
        <p:sp>
          <p:nvSpPr>
            <p:cNvPr id="39" name="Rectangle 38"/>
            <p:cNvSpPr/>
            <p:nvPr/>
          </p:nvSpPr>
          <p:spPr>
            <a:xfrm>
              <a:off x="4170553" y="4861490"/>
              <a:ext cx="3301998" cy="1015663"/>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Réviser</a:t>
              </a:r>
              <a:r>
                <a:rPr lang="en-US" sz="1200" dirty="0">
                  <a:solidFill>
                    <a:schemeClr val="tx1">
                      <a:lumMod val="75000"/>
                      <a:lumOff val="25000"/>
                    </a:schemeClr>
                  </a:solidFill>
                  <a:latin typeface="Roboto Thin" charset="0"/>
                  <a:ea typeface="Roboto Thin" charset="0"/>
                  <a:cs typeface="Roboto Thin" charset="0"/>
                </a:rPr>
                <a:t> le mode de </a:t>
              </a:r>
              <a:r>
                <a:rPr lang="en-US" sz="1200" dirty="0" err="1">
                  <a:solidFill>
                    <a:schemeClr val="tx1">
                      <a:lumMod val="75000"/>
                      <a:lumOff val="25000"/>
                    </a:schemeClr>
                  </a:solidFill>
                  <a:latin typeface="Roboto Thin" charset="0"/>
                  <a:ea typeface="Roboto Thin" charset="0"/>
                  <a:cs typeface="Roboto Thin" charset="0"/>
                </a:rPr>
                <a:t>tarification</a:t>
              </a:r>
              <a:r>
                <a:rPr lang="en-US" sz="1200" dirty="0">
                  <a:solidFill>
                    <a:schemeClr val="tx1">
                      <a:lumMod val="75000"/>
                      <a:lumOff val="25000"/>
                    </a:schemeClr>
                  </a:solidFill>
                  <a:latin typeface="Roboto Thin" charset="0"/>
                  <a:ea typeface="Roboto Thin" charset="0"/>
                  <a:cs typeface="Roboto Thin" charset="0"/>
                </a:rPr>
                <a: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Optimiser</a:t>
              </a:r>
              <a:r>
                <a:rPr lang="en-US" sz="1200" dirty="0">
                  <a:solidFill>
                    <a:schemeClr val="tx1">
                      <a:lumMod val="75000"/>
                      <a:lumOff val="25000"/>
                    </a:schemeClr>
                  </a:solidFill>
                  <a:latin typeface="Roboto Thin" charset="0"/>
                  <a:ea typeface="Roboto Thin" charset="0"/>
                  <a:cs typeface="Roboto Thin" charset="0"/>
                </a:rPr>
                <a:t> la puissance </a:t>
              </a:r>
              <a:r>
                <a:rPr lang="en-US" sz="1200" dirty="0" err="1">
                  <a:solidFill>
                    <a:schemeClr val="tx1">
                      <a:lumMod val="75000"/>
                      <a:lumOff val="25000"/>
                    </a:schemeClr>
                  </a:solidFill>
                  <a:latin typeface="Roboto Thin" charset="0"/>
                  <a:ea typeface="Roboto Thin" charset="0"/>
                  <a:cs typeface="Roboto Thin" charset="0"/>
                </a:rPr>
                <a:t>souscrite</a:t>
              </a:r>
              <a:r>
                <a:rPr lang="en-US" sz="1200" dirty="0">
                  <a:solidFill>
                    <a:schemeClr val="tx1">
                      <a:lumMod val="75000"/>
                      <a:lumOff val="25000"/>
                    </a:schemeClr>
                  </a:solidFill>
                  <a:latin typeface="Roboto Thin" charset="0"/>
                  <a:ea typeface="Roboto Thin" charset="0"/>
                  <a:cs typeface="Roboto Thin" charset="0"/>
                </a:rPr>
                <a: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Améliorer</a:t>
              </a:r>
              <a:r>
                <a:rPr lang="en-US" sz="1200" dirty="0">
                  <a:solidFill>
                    <a:schemeClr val="tx1">
                      <a:lumMod val="75000"/>
                      <a:lumOff val="25000"/>
                    </a:schemeClr>
                  </a:solidFill>
                  <a:latin typeface="Roboto Thin" charset="0"/>
                  <a:ea typeface="Roboto Thin" charset="0"/>
                  <a:cs typeface="Roboto Thin" charset="0"/>
                </a:rPr>
                <a:t> le </a:t>
              </a:r>
              <a:r>
                <a:rPr lang="en-US" sz="1200" dirty="0" err="1">
                  <a:solidFill>
                    <a:schemeClr val="tx1">
                      <a:lumMod val="75000"/>
                      <a:lumOff val="25000"/>
                    </a:schemeClr>
                  </a:solidFill>
                  <a:latin typeface="Roboto Thin" charset="0"/>
                  <a:ea typeface="Roboto Thin" charset="0"/>
                  <a:cs typeface="Roboto Thin" charset="0"/>
                </a:rPr>
                <a:t>cos</a:t>
              </a:r>
              <a:r>
                <a:rPr lang="en-US" sz="1200" dirty="0">
                  <a:solidFill>
                    <a:schemeClr val="tx1">
                      <a:lumMod val="75000"/>
                      <a:lumOff val="25000"/>
                    </a:schemeClr>
                  </a:solidFill>
                  <a:latin typeface="Roboto Thin" charset="0"/>
                  <a:ea typeface="Roboto Thin" charset="0"/>
                  <a:cs typeface="Roboto Thin" charset="0"/>
                </a:rPr>
                <a:t> phi;</a:t>
              </a:r>
            </a:p>
            <a:p>
              <a:pPr algn="ctr"/>
              <a:r>
                <a:rPr lang="en-US" sz="1200" dirty="0">
                  <a:solidFill>
                    <a:schemeClr val="tx1">
                      <a:lumMod val="75000"/>
                      <a:lumOff val="25000"/>
                    </a:schemeClr>
                  </a:solidFill>
                  <a:latin typeface="Roboto Thin" charset="0"/>
                  <a:ea typeface="Roboto Thin" charset="0"/>
                  <a:cs typeface="Roboto Thin" charset="0"/>
                </a:rPr>
                <a:t> •I </a:t>
              </a:r>
              <a:r>
                <a:rPr lang="en-US" sz="1200" dirty="0" err="1">
                  <a:solidFill>
                    <a:schemeClr val="tx1">
                      <a:lumMod val="75000"/>
                      <a:lumOff val="25000"/>
                    </a:schemeClr>
                  </a:solidFill>
                  <a:latin typeface="Roboto Thin" charset="0"/>
                  <a:ea typeface="Roboto Thin" charset="0"/>
                  <a:cs typeface="Roboto Thin" charset="0"/>
                </a:rPr>
                <a:t>nstallation</a:t>
              </a:r>
              <a:r>
                <a:rPr lang="en-US" sz="1200" dirty="0">
                  <a:solidFill>
                    <a:schemeClr val="tx1">
                      <a:lumMod val="75000"/>
                      <a:lumOff val="25000"/>
                    </a:schemeClr>
                  </a:solidFill>
                  <a:latin typeface="Roboto Thin" charset="0"/>
                  <a:ea typeface="Roboto Thin" charset="0"/>
                  <a:cs typeface="Roboto Thin" charset="0"/>
                </a:rPr>
                <a:t> des sous-</a:t>
              </a:r>
              <a:r>
                <a:rPr lang="en-US" sz="1200" dirty="0" err="1">
                  <a:solidFill>
                    <a:schemeClr val="tx1">
                      <a:lumMod val="75000"/>
                      <a:lumOff val="25000"/>
                    </a:schemeClr>
                  </a:solidFill>
                  <a:latin typeface="Roboto Thin" charset="0"/>
                  <a:ea typeface="Roboto Thin" charset="0"/>
                  <a:cs typeface="Roboto Thin" charset="0"/>
                </a:rPr>
                <a:t>compteurs</a:t>
              </a:r>
              <a:r>
                <a:rPr lang="en-US" sz="1200" dirty="0">
                  <a:solidFill>
                    <a:schemeClr val="tx1">
                      <a:lumMod val="75000"/>
                      <a:lumOff val="25000"/>
                    </a:schemeClr>
                  </a:solidFill>
                  <a:latin typeface="Roboto Thin" charset="0"/>
                  <a:ea typeface="Roboto Thin" charset="0"/>
                  <a:cs typeface="Roboto Thin" charset="0"/>
                </a:rPr>
                <a:t> pour le </a:t>
              </a:r>
              <a:r>
                <a:rPr lang="en-US" sz="1200" dirty="0" err="1">
                  <a:solidFill>
                    <a:schemeClr val="tx1">
                      <a:lumMod val="75000"/>
                      <a:lumOff val="25000"/>
                    </a:schemeClr>
                  </a:solidFill>
                  <a:latin typeface="Roboto Thin" charset="0"/>
                  <a:ea typeface="Roboto Thin" charset="0"/>
                  <a:cs typeface="Roboto Thin" charset="0"/>
                </a:rPr>
                <a:t>suivi</a:t>
              </a:r>
              <a:r>
                <a:rPr lang="en-US" sz="1200" dirty="0">
                  <a:solidFill>
                    <a:schemeClr val="tx1">
                      <a:lumMod val="75000"/>
                      <a:lumOff val="25000"/>
                    </a:schemeClr>
                  </a:solidFill>
                  <a:latin typeface="Roboto Thin" charset="0"/>
                  <a:ea typeface="Roboto Thin" charset="0"/>
                  <a:cs typeface="Roboto Thin" charset="0"/>
                </a:rPr>
                <a:t> </a:t>
              </a:r>
            </a:p>
            <a:p>
              <a:pPr algn="ctr"/>
              <a:r>
                <a:rPr lang="en-US" sz="1200" dirty="0">
                  <a:solidFill>
                    <a:schemeClr val="tx1">
                      <a:lumMod val="75000"/>
                      <a:lumOff val="25000"/>
                    </a:schemeClr>
                  </a:solidFill>
                  <a:latin typeface="Roboto Thin" charset="0"/>
                  <a:ea typeface="Roboto Thin" charset="0"/>
                  <a:cs typeface="Roboto Thin" charset="0"/>
                </a:rPr>
                <a:t>• …Etc.</a:t>
              </a:r>
            </a:p>
          </p:txBody>
        </p:sp>
        <p:sp>
          <p:nvSpPr>
            <p:cNvPr id="40" name="TextBox 39"/>
            <p:cNvSpPr txBox="1"/>
            <p:nvPr/>
          </p:nvSpPr>
          <p:spPr>
            <a:xfrm>
              <a:off x="4565107" y="4511592"/>
              <a:ext cx="2512891" cy="338554"/>
            </a:xfrm>
            <a:prstGeom prst="rect">
              <a:avLst/>
            </a:prstGeom>
            <a:noFill/>
          </p:spPr>
          <p:txBody>
            <a:bodyPr wrap="none" rtlCol="0">
              <a:spAutoFit/>
            </a:bodyPr>
            <a:lstStyle/>
            <a:p>
              <a:pPr algn="ctr"/>
              <a:r>
                <a:rPr lang="en-US" sz="1600" dirty="0" err="1">
                  <a:solidFill>
                    <a:srgbClr val="5A9C34"/>
                  </a:solidFill>
                  <a:latin typeface="Nexa Bold" charset="0"/>
                  <a:ea typeface="Nexa Bold" charset="0"/>
                  <a:cs typeface="Nexa Bold" charset="0"/>
                </a:rPr>
                <a:t>Tarification</a:t>
              </a:r>
              <a:r>
                <a:rPr lang="en-US" sz="1600" dirty="0">
                  <a:solidFill>
                    <a:srgbClr val="5A9C34"/>
                  </a:solidFill>
                  <a:latin typeface="Nexa Bold" charset="0"/>
                  <a:ea typeface="Nexa Bold" charset="0"/>
                  <a:cs typeface="Nexa Bold" charset="0"/>
                </a:rPr>
                <a:t> et </a:t>
              </a:r>
              <a:r>
                <a:rPr lang="en-US" sz="1600" dirty="0" err="1">
                  <a:solidFill>
                    <a:srgbClr val="5A9C34"/>
                  </a:solidFill>
                  <a:latin typeface="Nexa Bold" charset="0"/>
                  <a:ea typeface="Nexa Bold" charset="0"/>
                  <a:cs typeface="Nexa Bold" charset="0"/>
                </a:rPr>
                <a:t>comptage</a:t>
              </a:r>
              <a:endParaRPr lang="en-US" sz="1600" dirty="0">
                <a:solidFill>
                  <a:srgbClr val="5A9C34"/>
                </a:solidFill>
                <a:latin typeface="Nexa Bold" charset="0"/>
                <a:ea typeface="Nexa Bold" charset="0"/>
                <a:cs typeface="Nexa Bold" charset="0"/>
              </a:endParaRPr>
            </a:p>
          </p:txBody>
        </p:sp>
      </p:grpSp>
      <p:grpSp>
        <p:nvGrpSpPr>
          <p:cNvPr id="44" name="Group 43"/>
          <p:cNvGrpSpPr/>
          <p:nvPr/>
        </p:nvGrpSpPr>
        <p:grpSpPr>
          <a:xfrm>
            <a:off x="1168106" y="5197598"/>
            <a:ext cx="2914038" cy="1365561"/>
            <a:chOff x="4364533" y="4511592"/>
            <a:chExt cx="2914038" cy="1365561"/>
          </a:xfrm>
        </p:grpSpPr>
        <p:sp>
          <p:nvSpPr>
            <p:cNvPr id="45" name="Rectangle 44"/>
            <p:cNvSpPr/>
            <p:nvPr/>
          </p:nvSpPr>
          <p:spPr>
            <a:xfrm>
              <a:off x="4364533" y="4861490"/>
              <a:ext cx="2914038" cy="1015663"/>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Vérification</a:t>
              </a:r>
              <a:r>
                <a:rPr lang="en-US" sz="1200" dirty="0">
                  <a:solidFill>
                    <a:schemeClr val="tx1">
                      <a:lumMod val="75000"/>
                      <a:lumOff val="25000"/>
                    </a:schemeClr>
                  </a:solidFill>
                  <a:latin typeface="Roboto Thin" charset="0"/>
                  <a:ea typeface="Roboto Thin" charset="0"/>
                  <a:cs typeface="Roboto Thin" charset="0"/>
                </a:rPr>
                <a:t> de la charge des </a:t>
              </a:r>
              <a:r>
                <a:rPr lang="en-US" sz="1200" dirty="0" err="1">
                  <a:solidFill>
                    <a:schemeClr val="tx1">
                      <a:lumMod val="75000"/>
                      <a:lumOff val="25000"/>
                    </a:schemeClr>
                  </a:solidFill>
                  <a:latin typeface="Roboto Thin" charset="0"/>
                  <a:ea typeface="Roboto Thin" charset="0"/>
                  <a:cs typeface="Roboto Thin" charset="0"/>
                </a:rPr>
                <a:t>transfo</a:t>
              </a:r>
              <a:r>
                <a:rPr lang="en-US" sz="1200" dirty="0">
                  <a:solidFill>
                    <a:schemeClr val="tx1">
                      <a:lumMod val="75000"/>
                      <a:lumOff val="25000"/>
                    </a:schemeClr>
                  </a:solidFill>
                  <a:latin typeface="Roboto Thin" charset="0"/>
                  <a:ea typeface="Roboto Thin" charset="0"/>
                  <a:cs typeface="Roboto Thin" charset="0"/>
                </a:rPr>
                <a: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Ventiler</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correctement</a:t>
              </a:r>
              <a:r>
                <a:rPr lang="en-US" sz="1200" dirty="0">
                  <a:solidFill>
                    <a:schemeClr val="tx1">
                      <a:lumMod val="75000"/>
                      <a:lumOff val="25000"/>
                    </a:schemeClr>
                  </a:solidFill>
                  <a:latin typeface="Roboto Thin" charset="0"/>
                  <a:ea typeface="Roboto Thin" charset="0"/>
                  <a:cs typeface="Roboto Thin" charset="0"/>
                </a:rPr>
                <a:t> le local </a:t>
              </a:r>
              <a:r>
                <a:rPr lang="en-US" sz="1200" dirty="0" err="1">
                  <a:solidFill>
                    <a:schemeClr val="tx1">
                      <a:lumMod val="75000"/>
                      <a:lumOff val="25000"/>
                    </a:schemeClr>
                  </a:solidFill>
                  <a:latin typeface="Roboto Thin" charset="0"/>
                  <a:ea typeface="Roboto Thin" charset="0"/>
                  <a:cs typeface="Roboto Thin" charset="0"/>
                </a:rPr>
                <a:t>transfo</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afin</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d’éviter</a:t>
              </a:r>
              <a:r>
                <a:rPr lang="en-US" sz="1200" dirty="0">
                  <a:solidFill>
                    <a:schemeClr val="tx1">
                      <a:lumMod val="75000"/>
                      <a:lumOff val="25000"/>
                    </a:schemeClr>
                  </a:solidFill>
                  <a:latin typeface="Roboto Thin" charset="0"/>
                  <a:ea typeface="Roboto Thin" charset="0"/>
                  <a:cs typeface="Roboto Thin" charset="0"/>
                </a:rPr>
                <a:t> le </a:t>
              </a:r>
              <a:r>
                <a:rPr lang="en-US" sz="1200" dirty="0" err="1">
                  <a:solidFill>
                    <a:schemeClr val="tx1">
                      <a:lumMod val="75000"/>
                      <a:lumOff val="25000"/>
                    </a:schemeClr>
                  </a:solidFill>
                  <a:latin typeface="Roboto Thin" charset="0"/>
                  <a:ea typeface="Roboto Thin" charset="0"/>
                  <a:cs typeface="Roboto Thin" charset="0"/>
                </a:rPr>
                <a:t>surchauffe</a:t>
              </a:r>
              <a:r>
                <a:rPr lang="en-US" sz="1200" dirty="0">
                  <a:solidFill>
                    <a:schemeClr val="tx1">
                      <a:lumMod val="75000"/>
                      <a:lumOff val="25000"/>
                    </a:schemeClr>
                  </a:solidFill>
                  <a:latin typeface="Roboto Thin" charset="0"/>
                  <a:ea typeface="Roboto Thin" charset="0"/>
                  <a:cs typeface="Roboto Thin" charset="0"/>
                </a:rPr>
                <a: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Minimiser</a:t>
              </a:r>
              <a:r>
                <a:rPr lang="en-US" sz="1200" dirty="0">
                  <a:solidFill>
                    <a:schemeClr val="tx1">
                      <a:lumMod val="75000"/>
                      <a:lumOff val="25000"/>
                    </a:schemeClr>
                  </a:solidFill>
                  <a:latin typeface="Roboto Thin" charset="0"/>
                  <a:ea typeface="Roboto Thin" charset="0"/>
                  <a:cs typeface="Roboto Thin" charset="0"/>
                </a:rPr>
                <a:t> les </a:t>
              </a:r>
              <a:r>
                <a:rPr lang="en-US" sz="1200" dirty="0" err="1">
                  <a:solidFill>
                    <a:schemeClr val="tx1">
                      <a:lumMod val="75000"/>
                      <a:lumOff val="25000"/>
                    </a:schemeClr>
                  </a:solidFill>
                  <a:latin typeface="Roboto Thin" charset="0"/>
                  <a:ea typeface="Roboto Thin" charset="0"/>
                  <a:cs typeface="Roboto Thin" charset="0"/>
                </a:rPr>
                <a:t>pertes</a:t>
              </a:r>
              <a:r>
                <a:rPr lang="en-US" sz="1200" dirty="0">
                  <a:solidFill>
                    <a:schemeClr val="tx1">
                      <a:lumMod val="75000"/>
                      <a:lumOff val="25000"/>
                    </a:schemeClr>
                  </a:solidFill>
                  <a:latin typeface="Roboto Thin" charset="0"/>
                  <a:ea typeface="Roboto Thin" charset="0"/>
                  <a:cs typeface="Roboto Thin" charset="0"/>
                </a:rPr>
                <a:t> en charge et </a:t>
              </a:r>
              <a:r>
                <a:rPr lang="en-US" sz="1200" dirty="0" err="1">
                  <a:solidFill>
                    <a:schemeClr val="tx1">
                      <a:lumMod val="75000"/>
                      <a:lumOff val="25000"/>
                    </a:schemeClr>
                  </a:solidFill>
                  <a:latin typeface="Roboto Thin" charset="0"/>
                  <a:ea typeface="Roboto Thin" charset="0"/>
                  <a:cs typeface="Roboto Thin" charset="0"/>
                </a:rPr>
                <a:t>à</a:t>
              </a:r>
              <a:r>
                <a:rPr lang="en-US" sz="1200" dirty="0">
                  <a:solidFill>
                    <a:schemeClr val="tx1">
                      <a:lumMod val="75000"/>
                      <a:lumOff val="25000"/>
                    </a:schemeClr>
                  </a:solidFill>
                  <a:latin typeface="Roboto Thin" charset="0"/>
                  <a:ea typeface="Roboto Thin" charset="0"/>
                  <a:cs typeface="Roboto Thin" charset="0"/>
                </a:rPr>
                <a:t> vide;</a:t>
              </a:r>
            </a:p>
            <a:p>
              <a:pPr algn="ctr"/>
              <a:r>
                <a:rPr lang="en-US" sz="1200" dirty="0">
                  <a:solidFill>
                    <a:schemeClr val="tx1">
                      <a:lumMod val="75000"/>
                      <a:lumOff val="25000"/>
                    </a:schemeClr>
                  </a:solidFill>
                  <a:latin typeface="Roboto Thin" charset="0"/>
                  <a:ea typeface="Roboto Thin" charset="0"/>
                  <a:cs typeface="Roboto Thin" charset="0"/>
                </a:rPr>
                <a:t>•…Etc.</a:t>
              </a:r>
            </a:p>
          </p:txBody>
        </p:sp>
        <p:sp>
          <p:nvSpPr>
            <p:cNvPr id="46" name="TextBox 45"/>
            <p:cNvSpPr txBox="1"/>
            <p:nvPr/>
          </p:nvSpPr>
          <p:spPr>
            <a:xfrm>
              <a:off x="4908482" y="4511592"/>
              <a:ext cx="1826141" cy="338554"/>
            </a:xfrm>
            <a:prstGeom prst="rect">
              <a:avLst/>
            </a:prstGeom>
            <a:noFill/>
          </p:spPr>
          <p:txBody>
            <a:bodyPr wrap="none" rtlCol="0">
              <a:spAutoFit/>
            </a:bodyPr>
            <a:lstStyle/>
            <a:p>
              <a:pPr algn="ctr"/>
              <a:r>
                <a:rPr lang="en-US" sz="1600" dirty="0" err="1">
                  <a:solidFill>
                    <a:srgbClr val="5A9C34"/>
                  </a:solidFill>
                  <a:latin typeface="Nexa Bold" charset="0"/>
                  <a:ea typeface="Nexa Bold" charset="0"/>
                  <a:cs typeface="Nexa Bold" charset="0"/>
                </a:rPr>
                <a:t>Transformateurs</a:t>
              </a:r>
              <a:endParaRPr lang="en-US" sz="1600" dirty="0">
                <a:solidFill>
                  <a:srgbClr val="5A9C34"/>
                </a:solidFill>
                <a:latin typeface="Nexa Bold" charset="0"/>
                <a:ea typeface="Nexa Bold" charset="0"/>
                <a:cs typeface="Nexa Bold" charset="0"/>
              </a:endParaRPr>
            </a:p>
          </p:txBody>
        </p:sp>
      </p:grpSp>
      <p:grpSp>
        <p:nvGrpSpPr>
          <p:cNvPr id="50" name="Group 49"/>
          <p:cNvGrpSpPr/>
          <p:nvPr/>
        </p:nvGrpSpPr>
        <p:grpSpPr>
          <a:xfrm>
            <a:off x="8036543" y="5197598"/>
            <a:ext cx="3014155" cy="1365561"/>
            <a:chOff x="4314475" y="4511592"/>
            <a:chExt cx="3014155" cy="1365561"/>
          </a:xfrm>
        </p:grpSpPr>
        <p:sp>
          <p:nvSpPr>
            <p:cNvPr id="51" name="Rectangle 50"/>
            <p:cNvSpPr/>
            <p:nvPr/>
          </p:nvSpPr>
          <p:spPr>
            <a:xfrm>
              <a:off x="4472080" y="4861490"/>
              <a:ext cx="2698943" cy="1015663"/>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 Installation des batteries </a:t>
              </a:r>
              <a:r>
                <a:rPr lang="en-US" sz="1200" dirty="0" err="1">
                  <a:solidFill>
                    <a:schemeClr val="tx1">
                      <a:lumMod val="75000"/>
                      <a:lumOff val="25000"/>
                    </a:schemeClr>
                  </a:solidFill>
                  <a:latin typeface="Roboto Thin" charset="0"/>
                  <a:ea typeface="Roboto Thin" charset="0"/>
                  <a:cs typeface="Roboto Thin" charset="0"/>
                </a:rPr>
                <a:t>condensateurs</a:t>
              </a:r>
              <a:r>
                <a:rPr lang="en-US" sz="1200" dirty="0">
                  <a:solidFill>
                    <a:schemeClr val="tx1">
                      <a:lumMod val="75000"/>
                      <a:lumOff val="25000"/>
                    </a:schemeClr>
                  </a:solidFill>
                  <a:latin typeface="Roboto Thin" charset="0"/>
                  <a:ea typeface="Roboto Thin" charset="0"/>
                  <a:cs typeface="Roboto Thin" charset="0"/>
                </a:rPr>
                <a: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Thermographie</a:t>
              </a:r>
              <a:r>
                <a:rPr lang="en-US" sz="1200" dirty="0">
                  <a:solidFill>
                    <a:schemeClr val="tx1">
                      <a:lumMod val="75000"/>
                      <a:lumOff val="25000"/>
                    </a:schemeClr>
                  </a:solidFill>
                  <a:latin typeface="Roboto Thin" charset="0"/>
                  <a:ea typeface="Roboto Thin" charset="0"/>
                  <a:cs typeface="Roboto Thin" charset="0"/>
                </a:rPr>
                <a:t> des TGBT;</a:t>
              </a:r>
            </a:p>
            <a:p>
              <a:pPr algn="ct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Minimiser</a:t>
              </a:r>
              <a:r>
                <a:rPr lang="en-US" sz="1200" dirty="0">
                  <a:solidFill>
                    <a:schemeClr val="tx1">
                      <a:lumMod val="75000"/>
                      <a:lumOff val="25000"/>
                    </a:schemeClr>
                  </a:solidFill>
                  <a:latin typeface="Roboto Thin" charset="0"/>
                  <a:ea typeface="Roboto Thin" charset="0"/>
                  <a:cs typeface="Roboto Thin" charset="0"/>
                </a:rPr>
                <a:t> les </a:t>
              </a:r>
              <a:r>
                <a:rPr lang="en-US" sz="1200" dirty="0" err="1">
                  <a:solidFill>
                    <a:schemeClr val="tx1">
                      <a:lumMod val="75000"/>
                      <a:lumOff val="25000"/>
                    </a:schemeClr>
                  </a:solidFill>
                  <a:latin typeface="Roboto Thin" charset="0"/>
                  <a:ea typeface="Roboto Thin" charset="0"/>
                  <a:cs typeface="Roboto Thin" charset="0"/>
                </a:rPr>
                <a:t>pertes</a:t>
              </a:r>
              <a:r>
                <a:rPr lang="en-US" sz="1200" dirty="0">
                  <a:solidFill>
                    <a:schemeClr val="tx1">
                      <a:lumMod val="75000"/>
                      <a:lumOff val="25000"/>
                    </a:schemeClr>
                  </a:solidFill>
                  <a:latin typeface="Roboto Thin" charset="0"/>
                  <a:ea typeface="Roboto Thin" charset="0"/>
                  <a:cs typeface="Roboto Thin" charset="0"/>
                </a:rPr>
                <a:t> par </a:t>
              </a:r>
              <a:r>
                <a:rPr lang="en-US" sz="1200" dirty="0" err="1">
                  <a:solidFill>
                    <a:schemeClr val="tx1">
                      <a:lumMod val="75000"/>
                      <a:lumOff val="25000"/>
                    </a:schemeClr>
                  </a:solidFill>
                  <a:latin typeface="Roboto Thin" charset="0"/>
                  <a:ea typeface="Roboto Thin" charset="0"/>
                  <a:cs typeface="Roboto Thin" charset="0"/>
                </a:rPr>
                <a:t>effet</a:t>
              </a:r>
              <a:r>
                <a:rPr lang="en-US" sz="1200" dirty="0">
                  <a:solidFill>
                    <a:schemeClr val="tx1">
                      <a:lumMod val="75000"/>
                      <a:lumOff val="25000"/>
                    </a:schemeClr>
                  </a:solidFill>
                  <a:latin typeface="Roboto Thin" charset="0"/>
                  <a:ea typeface="Roboto Thin" charset="0"/>
                  <a:cs typeface="Roboto Thin" charset="0"/>
                </a:rPr>
                <a:t> Joule;</a:t>
              </a:r>
            </a:p>
            <a:p>
              <a:pPr algn="ctr"/>
              <a:r>
                <a:rPr lang="en-US" sz="1200" dirty="0">
                  <a:solidFill>
                    <a:schemeClr val="tx1">
                      <a:lumMod val="75000"/>
                      <a:lumOff val="25000"/>
                    </a:schemeClr>
                  </a:solidFill>
                  <a:latin typeface="Roboto Thin" charset="0"/>
                  <a:ea typeface="Roboto Thin" charset="0"/>
                  <a:cs typeface="Roboto Thin" charset="0"/>
                </a:rPr>
                <a:t>• ….Etc.  </a:t>
              </a:r>
            </a:p>
          </p:txBody>
        </p:sp>
        <p:sp>
          <p:nvSpPr>
            <p:cNvPr id="52" name="TextBox 51"/>
            <p:cNvSpPr txBox="1"/>
            <p:nvPr/>
          </p:nvSpPr>
          <p:spPr>
            <a:xfrm>
              <a:off x="4314475" y="4511592"/>
              <a:ext cx="3014155" cy="338554"/>
            </a:xfrm>
            <a:prstGeom prst="rect">
              <a:avLst/>
            </a:prstGeom>
            <a:noFill/>
          </p:spPr>
          <p:txBody>
            <a:bodyPr wrap="none" rtlCol="0">
              <a:spAutoFit/>
            </a:bodyPr>
            <a:lstStyle/>
            <a:p>
              <a:pPr algn="ctr"/>
              <a:r>
                <a:rPr lang="en-US" sz="1600" dirty="0">
                  <a:solidFill>
                    <a:srgbClr val="5A9C34"/>
                  </a:solidFill>
                  <a:latin typeface="Nexa Bold" charset="0"/>
                  <a:ea typeface="Nexa Bold" charset="0"/>
                  <a:cs typeface="Nexa Bold" charset="0"/>
                </a:rPr>
                <a:t>Distribution et </a:t>
              </a:r>
              <a:r>
                <a:rPr lang="en-US" sz="1600" dirty="0" err="1">
                  <a:solidFill>
                    <a:srgbClr val="5A9C34"/>
                  </a:solidFill>
                  <a:latin typeface="Nexa Bold" charset="0"/>
                  <a:ea typeface="Nexa Bold" charset="0"/>
                  <a:cs typeface="Nexa Bold" charset="0"/>
                </a:rPr>
                <a:t>consommation</a:t>
              </a:r>
              <a:endParaRPr lang="en-US" sz="1600" dirty="0">
                <a:solidFill>
                  <a:srgbClr val="5A9C34"/>
                </a:solidFill>
                <a:latin typeface="Nexa Bold" charset="0"/>
                <a:ea typeface="Nexa Bold" charset="0"/>
                <a:cs typeface="Nexa Bold" charset="0"/>
              </a:endParaRPr>
            </a:p>
          </p:txBody>
        </p:sp>
      </p:grpSp>
      <p:sp>
        <p:nvSpPr>
          <p:cNvPr id="58" name="Rectangle 57"/>
          <p:cNvSpPr/>
          <p:nvPr/>
        </p:nvSpPr>
        <p:spPr>
          <a:xfrm>
            <a:off x="5317453" y="-893688"/>
            <a:ext cx="1553898" cy="1553898"/>
          </a:xfrm>
          <a:prstGeom prst="rect">
            <a:avLst/>
          </a:prstGeom>
          <a:noFill/>
          <a:ln w="101600">
            <a:solidFill>
              <a:srgbClr val="0A5E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3" name="Straight Connector 52"/>
          <p:cNvCxnSpPr/>
          <p:nvPr/>
        </p:nvCxnSpPr>
        <p:spPr>
          <a:xfrm>
            <a:off x="5380373" y="2624119"/>
            <a:ext cx="1431255" cy="0"/>
          </a:xfrm>
          <a:prstGeom prst="line">
            <a:avLst/>
          </a:prstGeom>
          <a:ln>
            <a:solidFill>
              <a:srgbClr val="5A9C3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757714" y="1503262"/>
            <a:ext cx="6676572" cy="1077218"/>
          </a:xfrm>
          <a:prstGeom prst="rect">
            <a:avLst/>
          </a:prstGeom>
          <a:noFill/>
        </p:spPr>
        <p:txBody>
          <a:bodyPr wrap="square" rtlCol="0">
            <a:spAutoFit/>
          </a:bodyPr>
          <a:lstStyle/>
          <a:p>
            <a:pPr algn="ctr"/>
            <a:r>
              <a:rPr lang="en-US" sz="3200" b="1" dirty="0">
                <a:solidFill>
                  <a:srgbClr val="5A9C34"/>
                </a:solidFill>
                <a:latin typeface="Helvetica"/>
                <a:cs typeface="Helvetica"/>
              </a:rPr>
              <a:t>Identification </a:t>
            </a:r>
            <a:r>
              <a:rPr lang="en-US" sz="3200" b="1" dirty="0" err="1">
                <a:solidFill>
                  <a:srgbClr val="5A9C34"/>
                </a:solidFill>
                <a:latin typeface="Helvetica"/>
                <a:cs typeface="Helvetica"/>
              </a:rPr>
              <a:t>d’opportunités</a:t>
            </a:r>
            <a:endParaRPr lang="en-US" sz="3200" b="1" dirty="0">
              <a:solidFill>
                <a:srgbClr val="5A9C34"/>
              </a:solidFill>
              <a:latin typeface="Helvetica"/>
              <a:cs typeface="Helvetica"/>
            </a:endParaRPr>
          </a:p>
          <a:p>
            <a:pPr algn="ctr"/>
            <a:r>
              <a:rPr lang="en-US" sz="3200" b="1" dirty="0" err="1">
                <a:solidFill>
                  <a:srgbClr val="3C3C3B"/>
                </a:solidFill>
                <a:latin typeface="Helvetica"/>
                <a:cs typeface="Helvetica"/>
              </a:rPr>
              <a:t>d’amélioration</a:t>
            </a:r>
            <a:endParaRPr lang="en-US" sz="3200" b="1" dirty="0">
              <a:solidFill>
                <a:srgbClr val="3C3C3B"/>
              </a:solidFill>
              <a:latin typeface="Helvetica"/>
              <a:cs typeface="Helvetica"/>
            </a:endParaRPr>
          </a:p>
        </p:txBody>
      </p:sp>
      <p:sp>
        <p:nvSpPr>
          <p:cNvPr id="29" name="Rectangle 28"/>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pic>
        <p:nvPicPr>
          <p:cNvPr id="32" name="Picture 31" descr="http://www.axenergie.com/wp-content/uploads/2015/09/audit2-1024x6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2031" y="3615551"/>
            <a:ext cx="2617463" cy="1520065"/>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2" descr="http://www.leseco.ma/images/stories/1192/evenemen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6340" y="3619499"/>
            <a:ext cx="2617463" cy="1512169"/>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2" descr="http://www.infos-reseaux.com/photos/image.php?id=4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2506" y="3619499"/>
            <a:ext cx="2617463" cy="1512169"/>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3516893" y="2627945"/>
            <a:ext cx="5158215" cy="369332"/>
          </a:xfrm>
          <a:prstGeom prst="rect">
            <a:avLst/>
          </a:prstGeom>
          <a:noFill/>
        </p:spPr>
        <p:txBody>
          <a:bodyPr wrap="square" rtlCol="0">
            <a:spAutoFit/>
          </a:bodyPr>
          <a:lstStyle/>
          <a:p>
            <a:r>
              <a:rPr lang="en-US" b="1" dirty="0">
                <a:solidFill>
                  <a:schemeClr val="tx1">
                    <a:lumMod val="65000"/>
                    <a:lumOff val="35000"/>
                  </a:schemeClr>
                </a:solidFill>
                <a:latin typeface="Helvetica Neue"/>
                <a:cs typeface="Helvetica Neue"/>
              </a:rPr>
              <a:t>Les </a:t>
            </a:r>
            <a:r>
              <a:rPr lang="en-US" b="1" dirty="0" err="1">
                <a:solidFill>
                  <a:schemeClr val="tx1">
                    <a:lumMod val="65000"/>
                    <a:lumOff val="35000"/>
                  </a:schemeClr>
                </a:solidFill>
                <a:latin typeface="Helvetica Neue"/>
                <a:cs typeface="Helvetica Neue"/>
              </a:rPr>
              <a:t>bonnes</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pratiques</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d’efficacité</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énergétique</a:t>
            </a:r>
            <a:endParaRPr lang="en-US" b="1" dirty="0">
              <a:solidFill>
                <a:schemeClr val="tx1">
                  <a:lumMod val="65000"/>
                  <a:lumOff val="35000"/>
                </a:schemeClr>
              </a:solidFill>
              <a:latin typeface="Helvetica Neue"/>
              <a:cs typeface="Helvetica Neue"/>
            </a:endParaRPr>
          </a:p>
        </p:txBody>
      </p:sp>
    </p:spTree>
    <p:extLst>
      <p:ext uri="{BB962C8B-B14F-4D97-AF65-F5344CB8AC3E}">
        <p14:creationId xmlns:p14="http://schemas.microsoft.com/office/powerpoint/2010/main" val="336990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1"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1+#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 grpId="0"/>
      <p:bldP spid="29" grpId="0" animBg="1"/>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476407" y="1274572"/>
            <a:ext cx="5239191" cy="1015663"/>
          </a:xfrm>
          <a:prstGeom prst="rect">
            <a:avLst/>
          </a:prstGeom>
          <a:noFill/>
        </p:spPr>
        <p:txBody>
          <a:bodyPr wrap="none" rtlCol="0">
            <a:spAutoFit/>
          </a:bodyPr>
          <a:lstStyle/>
          <a:p>
            <a:pPr algn="ctr"/>
            <a:r>
              <a:rPr lang="en-US" sz="6000" dirty="0">
                <a:solidFill>
                  <a:schemeClr val="bg1"/>
                </a:solidFill>
                <a:latin typeface="Nexa Bold" charset="0"/>
                <a:ea typeface="Nexa Bold" charset="0"/>
                <a:cs typeface="Nexa Bold" charset="0"/>
              </a:rPr>
              <a:t>TOP PICTURE</a:t>
            </a:r>
          </a:p>
        </p:txBody>
      </p:sp>
      <p:grpSp>
        <p:nvGrpSpPr>
          <p:cNvPr id="38" name="Group 37"/>
          <p:cNvGrpSpPr/>
          <p:nvPr/>
        </p:nvGrpSpPr>
        <p:grpSpPr>
          <a:xfrm>
            <a:off x="4254501" y="5208942"/>
            <a:ext cx="3701142" cy="1169551"/>
            <a:chOff x="3970981" y="4522936"/>
            <a:chExt cx="3701142" cy="1169551"/>
          </a:xfrm>
        </p:grpSpPr>
        <p:sp>
          <p:nvSpPr>
            <p:cNvPr id="39" name="Rectangle 38"/>
            <p:cNvSpPr/>
            <p:nvPr/>
          </p:nvSpPr>
          <p:spPr>
            <a:xfrm>
              <a:off x="3970981" y="4861490"/>
              <a:ext cx="3701142" cy="830997"/>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Remplacement</a:t>
              </a:r>
              <a:r>
                <a:rPr lang="en-US" sz="1200" dirty="0">
                  <a:solidFill>
                    <a:schemeClr val="tx1">
                      <a:lumMod val="75000"/>
                      <a:lumOff val="25000"/>
                    </a:schemeClr>
                  </a:solidFill>
                  <a:latin typeface="Roboto Thin" charset="0"/>
                  <a:ea typeface="Roboto Thin" charset="0"/>
                  <a:cs typeface="Roboto Thin" charset="0"/>
                </a:rPr>
                <a:t> de ballasts </a:t>
              </a:r>
              <a:r>
                <a:rPr lang="en-US" sz="1200" dirty="0" err="1">
                  <a:solidFill>
                    <a:schemeClr val="tx1">
                      <a:lumMod val="75000"/>
                      <a:lumOff val="25000"/>
                    </a:schemeClr>
                  </a:solidFill>
                  <a:latin typeface="Roboto Thin" charset="0"/>
                  <a:ea typeface="Roboto Thin" charset="0"/>
                  <a:cs typeface="Roboto Thin" charset="0"/>
                </a:rPr>
                <a:t>électromagnétiques</a:t>
              </a:r>
              <a:r>
                <a:rPr lang="en-US" sz="1200" dirty="0">
                  <a:solidFill>
                    <a:schemeClr val="tx1">
                      <a:lumMod val="75000"/>
                      <a:lumOff val="25000"/>
                    </a:schemeClr>
                  </a:solidFill>
                  <a:latin typeface="Roboto Thin" charset="0"/>
                  <a:ea typeface="Roboto Thin" charset="0"/>
                  <a:cs typeface="Roboto Thin" charset="0"/>
                </a:rPr>
                <a:t> par      des ballasts </a:t>
              </a:r>
              <a:r>
                <a:rPr lang="en-US" sz="1200" dirty="0" err="1">
                  <a:solidFill>
                    <a:schemeClr val="tx1">
                      <a:lumMod val="75000"/>
                      <a:lumOff val="25000"/>
                    </a:schemeClr>
                  </a:solidFill>
                  <a:latin typeface="Roboto Thin" charset="0"/>
                  <a:ea typeface="Roboto Thin" charset="0"/>
                  <a:cs typeface="Roboto Thin" charset="0"/>
                </a:rPr>
                <a:t>électroniques</a:t>
              </a:r>
              <a:r>
                <a:rPr lang="en-US" sz="1200" dirty="0">
                  <a:solidFill>
                    <a:schemeClr val="tx1">
                      <a:lumMod val="75000"/>
                      <a:lumOff val="25000"/>
                    </a:schemeClr>
                  </a:solidFill>
                  <a:latin typeface="Roboto Thin" charset="0"/>
                  <a:ea typeface="Roboto Thin" charset="0"/>
                  <a:cs typeface="Roboto Thin" charset="0"/>
                </a:rPr>
                <a:t> pour les tubes fluorescents</a:t>
              </a:r>
            </a:p>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Mise</a:t>
              </a:r>
              <a:r>
                <a:rPr lang="en-US" sz="1200" dirty="0">
                  <a:solidFill>
                    <a:schemeClr val="tx1">
                      <a:lumMod val="75000"/>
                      <a:lumOff val="25000"/>
                    </a:schemeClr>
                  </a:solidFill>
                  <a:latin typeface="Roboto Thin" charset="0"/>
                  <a:ea typeface="Roboto Thin" charset="0"/>
                  <a:cs typeface="Roboto Thin" charset="0"/>
                </a:rPr>
                <a:t> en place de </a:t>
              </a:r>
              <a:r>
                <a:rPr lang="en-US" sz="1200" dirty="0" err="1">
                  <a:solidFill>
                    <a:schemeClr val="tx1">
                      <a:lumMod val="75000"/>
                      <a:lumOff val="25000"/>
                    </a:schemeClr>
                  </a:solidFill>
                  <a:latin typeface="Roboto Thin" charset="0"/>
                  <a:ea typeface="Roboto Thin" charset="0"/>
                  <a:cs typeface="Roboto Thin" charset="0"/>
                </a:rPr>
                <a:t>détecteurs</a:t>
              </a:r>
              <a:r>
                <a:rPr lang="en-US" sz="1200" dirty="0">
                  <a:solidFill>
                    <a:schemeClr val="tx1">
                      <a:lumMod val="75000"/>
                      <a:lumOff val="25000"/>
                    </a:schemeClr>
                  </a:solidFill>
                  <a:latin typeface="Roboto Thin" charset="0"/>
                  <a:ea typeface="Roboto Thin" charset="0"/>
                  <a:cs typeface="Roboto Thin" charset="0"/>
                </a:rPr>
                <a:t> de </a:t>
              </a:r>
              <a:r>
                <a:rPr lang="en-US" sz="1200" dirty="0" err="1">
                  <a:solidFill>
                    <a:schemeClr val="tx1">
                      <a:lumMod val="75000"/>
                      <a:lumOff val="25000"/>
                    </a:schemeClr>
                  </a:solidFill>
                  <a:latin typeface="Roboto Thin" charset="0"/>
                  <a:ea typeface="Roboto Thin" charset="0"/>
                  <a:cs typeface="Roboto Thin" charset="0"/>
                </a:rPr>
                <a:t>présence</a:t>
              </a:r>
              <a:endParaRPr lang="en-US" sz="1200" dirty="0">
                <a:solidFill>
                  <a:schemeClr val="tx1">
                    <a:lumMod val="75000"/>
                    <a:lumOff val="25000"/>
                  </a:schemeClr>
                </a:solidFill>
                <a:latin typeface="Roboto Thin" charset="0"/>
                <a:ea typeface="Roboto Thin" charset="0"/>
                <a:cs typeface="Roboto Thin" charset="0"/>
              </a:endParaRPr>
            </a:p>
            <a:p>
              <a:pPr algn="ctr"/>
              <a:r>
                <a:rPr lang="en-US" sz="1200" dirty="0">
                  <a:solidFill>
                    <a:schemeClr val="tx1">
                      <a:lumMod val="75000"/>
                      <a:lumOff val="25000"/>
                    </a:schemeClr>
                  </a:solidFill>
                  <a:latin typeface="Roboto Thin" charset="0"/>
                  <a:ea typeface="Roboto Thin" charset="0"/>
                  <a:cs typeface="Roboto Thin" charset="0"/>
                </a:rPr>
                <a:t>Installation </a:t>
              </a:r>
              <a:r>
                <a:rPr lang="en-US" sz="1200" dirty="0" err="1">
                  <a:solidFill>
                    <a:schemeClr val="tx1">
                      <a:lumMod val="75000"/>
                      <a:lumOff val="25000"/>
                    </a:schemeClr>
                  </a:solidFill>
                  <a:latin typeface="Roboto Thin" charset="0"/>
                  <a:ea typeface="Roboto Thin" charset="0"/>
                  <a:cs typeface="Roboto Thin" charset="0"/>
                </a:rPr>
                <a:t>d’ampoules</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économiques</a:t>
              </a:r>
              <a:endParaRPr lang="en-US" sz="1200" dirty="0">
                <a:solidFill>
                  <a:schemeClr val="tx1">
                    <a:lumMod val="75000"/>
                    <a:lumOff val="25000"/>
                  </a:schemeClr>
                </a:solidFill>
                <a:latin typeface="Roboto Thin" charset="0"/>
                <a:ea typeface="Roboto Thin" charset="0"/>
                <a:cs typeface="Roboto Thin" charset="0"/>
              </a:endParaRPr>
            </a:p>
          </p:txBody>
        </p:sp>
        <p:sp>
          <p:nvSpPr>
            <p:cNvPr id="40" name="TextBox 39"/>
            <p:cNvSpPr txBox="1"/>
            <p:nvPr/>
          </p:nvSpPr>
          <p:spPr>
            <a:xfrm>
              <a:off x="5281750" y="4522936"/>
              <a:ext cx="1077627" cy="338554"/>
            </a:xfrm>
            <a:prstGeom prst="rect">
              <a:avLst/>
            </a:prstGeom>
            <a:noFill/>
          </p:spPr>
          <p:txBody>
            <a:bodyPr wrap="none" rtlCol="0">
              <a:spAutoFit/>
            </a:bodyPr>
            <a:lstStyle/>
            <a:p>
              <a:pPr lvl="0"/>
              <a:r>
                <a:rPr lang="fr-FR" sz="1600" dirty="0">
                  <a:solidFill>
                    <a:srgbClr val="5A9C34"/>
                  </a:solidFill>
                  <a:latin typeface="Nexa bold"/>
                  <a:cs typeface="Nexa bold"/>
                </a:rPr>
                <a:t>Eclairage</a:t>
              </a:r>
            </a:p>
          </p:txBody>
        </p:sp>
      </p:grpSp>
      <p:grpSp>
        <p:nvGrpSpPr>
          <p:cNvPr id="44" name="Group 43"/>
          <p:cNvGrpSpPr/>
          <p:nvPr/>
        </p:nvGrpSpPr>
        <p:grpSpPr>
          <a:xfrm>
            <a:off x="1168106" y="5197598"/>
            <a:ext cx="2914038" cy="1365561"/>
            <a:chOff x="4364533" y="4511592"/>
            <a:chExt cx="2914038" cy="1365561"/>
          </a:xfrm>
        </p:grpSpPr>
        <p:sp>
          <p:nvSpPr>
            <p:cNvPr id="45" name="Rectangle 44"/>
            <p:cNvSpPr/>
            <p:nvPr/>
          </p:nvSpPr>
          <p:spPr>
            <a:xfrm>
              <a:off x="4364533" y="4861490"/>
              <a:ext cx="2914038" cy="1015663"/>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Mesures</a:t>
              </a:r>
              <a:r>
                <a:rPr lang="en-US" sz="1200" dirty="0">
                  <a:solidFill>
                    <a:schemeClr val="tx1">
                      <a:lumMod val="75000"/>
                      <a:lumOff val="25000"/>
                    </a:schemeClr>
                  </a:solidFill>
                  <a:latin typeface="Roboto Thin" charset="0"/>
                  <a:ea typeface="Roboto Thin" charset="0"/>
                  <a:cs typeface="Roboto Thin" charset="0"/>
                </a:rPr>
                <a:t> pour augmenter </a:t>
              </a:r>
              <a:r>
                <a:rPr lang="en-US" sz="1200" dirty="0" err="1">
                  <a:solidFill>
                    <a:schemeClr val="tx1">
                      <a:lumMod val="75000"/>
                      <a:lumOff val="25000"/>
                    </a:schemeClr>
                  </a:solidFill>
                  <a:latin typeface="Roboto Thin" charset="0"/>
                  <a:ea typeface="Roboto Thin" charset="0"/>
                  <a:cs typeface="Roboto Thin" charset="0"/>
                </a:rPr>
                <a:t>l’efficacité</a:t>
              </a:r>
              <a:r>
                <a:rPr lang="en-US" sz="1200" dirty="0">
                  <a:solidFill>
                    <a:schemeClr val="tx1">
                      <a:lumMod val="75000"/>
                      <a:lumOff val="25000"/>
                    </a:schemeClr>
                  </a:solidFill>
                  <a:latin typeface="Roboto Thin" charset="0"/>
                  <a:ea typeface="Roboto Thin" charset="0"/>
                  <a:cs typeface="Roboto Thin" charset="0"/>
                </a:rPr>
                <a:t> des </a:t>
              </a:r>
              <a:r>
                <a:rPr lang="en-US" sz="1200" dirty="0" err="1">
                  <a:solidFill>
                    <a:schemeClr val="tx1">
                      <a:lumMod val="75000"/>
                      <a:lumOff val="25000"/>
                    </a:schemeClr>
                  </a:solidFill>
                  <a:latin typeface="Roboto Thin" charset="0"/>
                  <a:ea typeface="Roboto Thin" charset="0"/>
                  <a:cs typeface="Roboto Thin" charset="0"/>
                </a:rPr>
                <a:t>moteur</a:t>
              </a:r>
              <a:r>
                <a:rPr lang="en-US" sz="1200" dirty="0">
                  <a:solidFill>
                    <a:schemeClr val="tx1">
                      <a:lumMod val="75000"/>
                      <a:lumOff val="25000"/>
                    </a:schemeClr>
                  </a:solidFill>
                  <a:latin typeface="Roboto Thin" charset="0"/>
                  <a:ea typeface="Roboto Thin" charset="0"/>
                  <a:cs typeface="Roboto Thin" charset="0"/>
                </a:rPr>
                <a:t> : </a:t>
              </a:r>
              <a:r>
                <a:rPr lang="en-US" sz="1200" dirty="0" err="1">
                  <a:solidFill>
                    <a:schemeClr val="tx1">
                      <a:lumMod val="75000"/>
                      <a:lumOff val="25000"/>
                    </a:schemeClr>
                  </a:solidFill>
                  <a:latin typeface="Roboto Thin" charset="0"/>
                  <a:ea typeface="Roboto Thin" charset="0"/>
                  <a:cs typeface="Roboto Thin" charset="0"/>
                </a:rPr>
                <a:t>Remplacer</a:t>
              </a:r>
              <a:r>
                <a:rPr lang="en-US" sz="1200" dirty="0">
                  <a:solidFill>
                    <a:schemeClr val="tx1">
                      <a:lumMod val="75000"/>
                      <a:lumOff val="25000"/>
                    </a:schemeClr>
                  </a:solidFill>
                  <a:latin typeface="Roboto Thin" charset="0"/>
                  <a:ea typeface="Roboto Thin" charset="0"/>
                  <a:cs typeface="Roboto Thin" charset="0"/>
                </a:rPr>
                <a:t> les </a:t>
              </a:r>
              <a:r>
                <a:rPr lang="en-US" sz="1200" dirty="0" err="1">
                  <a:solidFill>
                    <a:schemeClr val="tx1">
                      <a:lumMod val="75000"/>
                      <a:lumOff val="25000"/>
                    </a:schemeClr>
                  </a:solidFill>
                  <a:latin typeface="Roboto Thin" charset="0"/>
                  <a:ea typeface="Roboto Thin" charset="0"/>
                  <a:cs typeface="Roboto Thin" charset="0"/>
                </a:rPr>
                <a:t>moteurs</a:t>
              </a:r>
              <a:r>
                <a:rPr lang="en-US" sz="1200" dirty="0">
                  <a:solidFill>
                    <a:schemeClr val="tx1">
                      <a:lumMod val="75000"/>
                      <a:lumOff val="25000"/>
                    </a:schemeClr>
                  </a:solidFill>
                  <a:latin typeface="Roboto Thin" charset="0"/>
                  <a:ea typeface="Roboto Thin" charset="0"/>
                  <a:cs typeface="Roboto Thin" charset="0"/>
                </a:rPr>
                <a:t> standards par des </a:t>
              </a:r>
              <a:r>
                <a:rPr lang="en-US" sz="1200" dirty="0" err="1">
                  <a:solidFill>
                    <a:schemeClr val="tx1">
                      <a:lumMod val="75000"/>
                      <a:lumOff val="25000"/>
                    </a:schemeClr>
                  </a:solidFill>
                  <a:latin typeface="Roboto Thin" charset="0"/>
                  <a:ea typeface="Roboto Thin" charset="0"/>
                  <a:cs typeface="Roboto Thin" charset="0"/>
                </a:rPr>
                <a:t>moteurs</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à</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rendement</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supérieur</a:t>
              </a:r>
              <a:r>
                <a:rPr lang="en-US" sz="1200" dirty="0">
                  <a:solidFill>
                    <a:schemeClr val="tx1">
                      <a:lumMod val="75000"/>
                      <a:lumOff val="25000"/>
                    </a:schemeClr>
                  </a:solidFill>
                  <a:latin typeface="Roboto Thin" charset="0"/>
                  <a:ea typeface="Roboto Thin" charset="0"/>
                  <a:cs typeface="Roboto Thin" charset="0"/>
                </a:rPr>
                <a:t> IE3.</a:t>
              </a:r>
            </a:p>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Variateurs</a:t>
              </a:r>
              <a:r>
                <a:rPr lang="en-US" sz="1200" dirty="0">
                  <a:solidFill>
                    <a:schemeClr val="tx1">
                      <a:lumMod val="75000"/>
                      <a:lumOff val="25000"/>
                    </a:schemeClr>
                  </a:solidFill>
                  <a:latin typeface="Roboto Thin" charset="0"/>
                  <a:ea typeface="Roboto Thin" charset="0"/>
                  <a:cs typeface="Roboto Thin" charset="0"/>
                </a:rPr>
                <a:t> de </a:t>
              </a:r>
              <a:r>
                <a:rPr lang="en-US" sz="1200" dirty="0" err="1">
                  <a:solidFill>
                    <a:schemeClr val="tx1">
                      <a:lumMod val="75000"/>
                      <a:lumOff val="25000"/>
                    </a:schemeClr>
                  </a:solidFill>
                  <a:latin typeface="Roboto Thin" charset="0"/>
                  <a:ea typeface="Roboto Thin" charset="0"/>
                  <a:cs typeface="Roboto Thin" charset="0"/>
                </a:rPr>
                <a:t>vitesse</a:t>
              </a:r>
              <a:r>
                <a:rPr lang="en-US" sz="1200" dirty="0">
                  <a:solidFill>
                    <a:schemeClr val="tx1">
                      <a:lumMod val="75000"/>
                      <a:lumOff val="25000"/>
                    </a:schemeClr>
                  </a:solidFill>
                  <a:latin typeface="Roboto Thin" charset="0"/>
                  <a:ea typeface="Roboto Thin" charset="0"/>
                  <a:cs typeface="Roboto Thin" charset="0"/>
                </a:rPr>
                <a:t> pour les </a:t>
              </a:r>
              <a:r>
                <a:rPr lang="en-US" sz="1200" dirty="0" err="1">
                  <a:solidFill>
                    <a:schemeClr val="tx1">
                      <a:lumMod val="75000"/>
                      <a:lumOff val="25000"/>
                    </a:schemeClr>
                  </a:solidFill>
                  <a:latin typeface="Roboto Thin" charset="0"/>
                  <a:ea typeface="Roboto Thin" charset="0"/>
                  <a:cs typeface="Roboto Thin" charset="0"/>
                </a:rPr>
                <a:t>moteurs</a:t>
              </a:r>
              <a:endParaRPr lang="en-US" sz="1200" dirty="0">
                <a:solidFill>
                  <a:schemeClr val="tx1">
                    <a:lumMod val="75000"/>
                    <a:lumOff val="25000"/>
                  </a:schemeClr>
                </a:solidFill>
                <a:latin typeface="Roboto Thin" charset="0"/>
                <a:ea typeface="Roboto Thin" charset="0"/>
                <a:cs typeface="Roboto Thin" charset="0"/>
              </a:endParaRPr>
            </a:p>
          </p:txBody>
        </p:sp>
        <p:sp>
          <p:nvSpPr>
            <p:cNvPr id="46" name="TextBox 45"/>
            <p:cNvSpPr txBox="1"/>
            <p:nvPr/>
          </p:nvSpPr>
          <p:spPr>
            <a:xfrm>
              <a:off x="5325263" y="4511592"/>
              <a:ext cx="992579" cy="338554"/>
            </a:xfrm>
            <a:prstGeom prst="rect">
              <a:avLst/>
            </a:prstGeom>
            <a:noFill/>
          </p:spPr>
          <p:txBody>
            <a:bodyPr wrap="none" rtlCol="0">
              <a:spAutoFit/>
            </a:bodyPr>
            <a:lstStyle/>
            <a:p>
              <a:pPr algn="ctr"/>
              <a:r>
                <a:rPr lang="en-US" sz="1600" dirty="0" err="1">
                  <a:solidFill>
                    <a:srgbClr val="5A9C34"/>
                  </a:solidFill>
                  <a:latin typeface="Nexa Bold" charset="0"/>
                  <a:ea typeface="Nexa Bold" charset="0"/>
                  <a:cs typeface="Nexa Bold" charset="0"/>
                </a:rPr>
                <a:t>Moteurs</a:t>
              </a:r>
              <a:endParaRPr lang="en-US" sz="1600" dirty="0">
                <a:solidFill>
                  <a:srgbClr val="5A9C34"/>
                </a:solidFill>
                <a:latin typeface="Nexa Bold" charset="0"/>
                <a:ea typeface="Nexa Bold" charset="0"/>
                <a:cs typeface="Nexa Bold" charset="0"/>
              </a:endParaRPr>
            </a:p>
          </p:txBody>
        </p:sp>
      </p:grpSp>
      <p:grpSp>
        <p:nvGrpSpPr>
          <p:cNvPr id="50" name="Group 49"/>
          <p:cNvGrpSpPr/>
          <p:nvPr/>
        </p:nvGrpSpPr>
        <p:grpSpPr>
          <a:xfrm>
            <a:off x="8194148" y="5197598"/>
            <a:ext cx="2698943" cy="996229"/>
            <a:chOff x="4472080" y="4511592"/>
            <a:chExt cx="2698943" cy="996229"/>
          </a:xfrm>
        </p:grpSpPr>
        <p:sp>
          <p:nvSpPr>
            <p:cNvPr id="51" name="Rectangle 50"/>
            <p:cNvSpPr/>
            <p:nvPr/>
          </p:nvSpPr>
          <p:spPr>
            <a:xfrm>
              <a:off x="4472080" y="4861490"/>
              <a:ext cx="2698943" cy="646331"/>
            </a:xfrm>
            <a:prstGeom prst="rect">
              <a:avLst/>
            </a:prstGeom>
          </p:spPr>
          <p:txBody>
            <a:bodyPr wrap="square">
              <a:spAutoFit/>
            </a:bodyPr>
            <a:lstStyle/>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Ajustement</a:t>
              </a:r>
              <a:r>
                <a:rPr lang="en-US" sz="1200" dirty="0">
                  <a:solidFill>
                    <a:schemeClr val="tx1">
                      <a:lumMod val="75000"/>
                      <a:lumOff val="25000"/>
                    </a:schemeClr>
                  </a:solidFill>
                  <a:latin typeface="Roboto Thin" charset="0"/>
                  <a:ea typeface="Roboto Thin" charset="0"/>
                  <a:cs typeface="Roboto Thin" charset="0"/>
                </a:rPr>
                <a:t> des </a:t>
              </a:r>
              <a:r>
                <a:rPr lang="en-US" sz="1200" dirty="0" err="1">
                  <a:solidFill>
                    <a:schemeClr val="tx1">
                      <a:lumMod val="75000"/>
                      <a:lumOff val="25000"/>
                    </a:schemeClr>
                  </a:solidFill>
                  <a:latin typeface="Roboto Thin" charset="0"/>
                  <a:ea typeface="Roboto Thin" charset="0"/>
                  <a:cs typeface="Roboto Thin" charset="0"/>
                </a:rPr>
                <a:t>branchements</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réseaux</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hydrauliques</a:t>
              </a:r>
              <a:endParaRPr lang="en-US" sz="1200" dirty="0">
                <a:solidFill>
                  <a:schemeClr val="tx1">
                    <a:lumMod val="75000"/>
                    <a:lumOff val="25000"/>
                  </a:schemeClr>
                </a:solidFill>
                <a:latin typeface="Roboto Thin" charset="0"/>
                <a:ea typeface="Roboto Thin" charset="0"/>
                <a:cs typeface="Roboto Thin" charset="0"/>
              </a:endParaRPr>
            </a:p>
            <a:p>
              <a:pPr algn="ctr"/>
              <a:r>
                <a:rPr lang="en-US" sz="1200" dirty="0">
                  <a:solidFill>
                    <a:schemeClr val="tx1">
                      <a:lumMod val="75000"/>
                      <a:lumOff val="25000"/>
                    </a:schemeClr>
                  </a:solidFill>
                  <a:latin typeface="Roboto Thin" charset="0"/>
                  <a:ea typeface="Roboto Thin" charset="0"/>
                  <a:cs typeface="Roboto Thin" charset="0"/>
                </a:rPr>
                <a:t>•</a:t>
              </a:r>
              <a:r>
                <a:rPr lang="en-US" sz="1200" dirty="0" err="1">
                  <a:solidFill>
                    <a:schemeClr val="tx1">
                      <a:lumMod val="75000"/>
                      <a:lumOff val="25000"/>
                    </a:schemeClr>
                  </a:solidFill>
                  <a:latin typeface="Roboto Thin" charset="0"/>
                  <a:ea typeface="Roboto Thin" charset="0"/>
                  <a:cs typeface="Roboto Thin" charset="0"/>
                </a:rPr>
                <a:t>Réparation</a:t>
              </a:r>
              <a:r>
                <a:rPr lang="en-US" sz="1200" dirty="0">
                  <a:solidFill>
                    <a:schemeClr val="tx1">
                      <a:lumMod val="75000"/>
                      <a:lumOff val="25000"/>
                    </a:schemeClr>
                  </a:solidFill>
                  <a:latin typeface="Roboto Thin" charset="0"/>
                  <a:ea typeface="Roboto Thin" charset="0"/>
                  <a:cs typeface="Roboto Thin" charset="0"/>
                </a:rPr>
                <a:t> des </a:t>
              </a:r>
              <a:r>
                <a:rPr lang="en-US" sz="1200" dirty="0" err="1">
                  <a:solidFill>
                    <a:schemeClr val="tx1">
                      <a:lumMod val="75000"/>
                      <a:lumOff val="25000"/>
                    </a:schemeClr>
                  </a:solidFill>
                  <a:latin typeface="Roboto Thin" charset="0"/>
                  <a:ea typeface="Roboto Thin" charset="0"/>
                  <a:cs typeface="Roboto Thin" charset="0"/>
                </a:rPr>
                <a:t>fuites</a:t>
              </a:r>
              <a:endParaRPr lang="en-US" sz="1200" dirty="0">
                <a:solidFill>
                  <a:schemeClr val="tx1">
                    <a:lumMod val="75000"/>
                    <a:lumOff val="25000"/>
                  </a:schemeClr>
                </a:solidFill>
                <a:latin typeface="Roboto Thin" charset="0"/>
                <a:ea typeface="Roboto Thin" charset="0"/>
                <a:cs typeface="Roboto Thin" charset="0"/>
              </a:endParaRPr>
            </a:p>
          </p:txBody>
        </p:sp>
        <p:sp>
          <p:nvSpPr>
            <p:cNvPr id="52" name="TextBox 51"/>
            <p:cNvSpPr txBox="1"/>
            <p:nvPr/>
          </p:nvSpPr>
          <p:spPr>
            <a:xfrm>
              <a:off x="4757057" y="4511592"/>
              <a:ext cx="2128991" cy="338554"/>
            </a:xfrm>
            <a:prstGeom prst="rect">
              <a:avLst/>
            </a:prstGeom>
            <a:noFill/>
          </p:spPr>
          <p:txBody>
            <a:bodyPr wrap="none" rtlCol="0">
              <a:spAutoFit/>
            </a:bodyPr>
            <a:lstStyle/>
            <a:p>
              <a:pPr algn="ctr"/>
              <a:r>
                <a:rPr lang="en-US" sz="1600" dirty="0" err="1">
                  <a:solidFill>
                    <a:srgbClr val="5A9C34"/>
                  </a:solidFill>
                  <a:latin typeface="Nexa Bold" charset="0"/>
                  <a:ea typeface="Nexa Bold" charset="0"/>
                  <a:cs typeface="Nexa Bold" charset="0"/>
                </a:rPr>
                <a:t>Système</a:t>
              </a:r>
              <a:r>
                <a:rPr lang="en-US" sz="1600" dirty="0">
                  <a:solidFill>
                    <a:srgbClr val="5A9C34"/>
                  </a:solidFill>
                  <a:latin typeface="Nexa Bold" charset="0"/>
                  <a:ea typeface="Nexa Bold" charset="0"/>
                  <a:cs typeface="Nexa Bold" charset="0"/>
                </a:rPr>
                <a:t> </a:t>
              </a:r>
              <a:r>
                <a:rPr lang="en-US" sz="1600" dirty="0" err="1">
                  <a:solidFill>
                    <a:srgbClr val="5A9C34"/>
                  </a:solidFill>
                  <a:latin typeface="Nexa Bold" charset="0"/>
                  <a:ea typeface="Nexa Bold" charset="0"/>
                  <a:cs typeface="Nexa Bold" charset="0"/>
                </a:rPr>
                <a:t>d’irrigation</a:t>
              </a:r>
              <a:endParaRPr lang="en-US" sz="1600" dirty="0">
                <a:solidFill>
                  <a:srgbClr val="5A9C34"/>
                </a:solidFill>
                <a:latin typeface="Nexa Bold" charset="0"/>
                <a:ea typeface="Nexa Bold" charset="0"/>
                <a:cs typeface="Nexa Bold" charset="0"/>
              </a:endParaRPr>
            </a:p>
          </p:txBody>
        </p:sp>
      </p:grpSp>
      <p:sp>
        <p:nvSpPr>
          <p:cNvPr id="58" name="Rectangle 57"/>
          <p:cNvSpPr/>
          <p:nvPr/>
        </p:nvSpPr>
        <p:spPr>
          <a:xfrm>
            <a:off x="5317453" y="-893688"/>
            <a:ext cx="1553898" cy="1553898"/>
          </a:xfrm>
          <a:prstGeom prst="rect">
            <a:avLst/>
          </a:prstGeom>
          <a:noFill/>
          <a:ln w="101600">
            <a:solidFill>
              <a:srgbClr val="0A5E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3" name="Straight Connector 52"/>
          <p:cNvCxnSpPr/>
          <p:nvPr/>
        </p:nvCxnSpPr>
        <p:spPr>
          <a:xfrm>
            <a:off x="5380373" y="2624119"/>
            <a:ext cx="1431255" cy="0"/>
          </a:xfrm>
          <a:prstGeom prst="line">
            <a:avLst/>
          </a:prstGeom>
          <a:ln>
            <a:solidFill>
              <a:srgbClr val="5A9C34"/>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pic>
        <p:nvPicPr>
          <p:cNvPr id="21" name="Picture 2" descr="Résultat de recherche d'images pour &quot;variateurs de vitesse pour les moteurs&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654" y="3580086"/>
            <a:ext cx="2448657" cy="1620911"/>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4" descr="http://www.energy-tec.be/images/economie-energie/la-classe-energetique-d-une-ampou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3984" y="3611603"/>
            <a:ext cx="2386169" cy="1520065"/>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2" descr="http://s2.lmcdn.fr/multimedia/f11400893811/3056654b7c605/comment-reparer-une-fuite-d-eau.jpg?$p=tbbigprdli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1506"/>
          <a:stretch/>
        </p:blipFill>
        <p:spPr bwMode="auto">
          <a:xfrm>
            <a:off x="8339959" y="3642871"/>
            <a:ext cx="2398917" cy="1488797"/>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Box 23"/>
          <p:cNvSpPr txBox="1"/>
          <p:nvPr/>
        </p:nvSpPr>
        <p:spPr>
          <a:xfrm>
            <a:off x="2757714" y="1503262"/>
            <a:ext cx="6676572" cy="1077218"/>
          </a:xfrm>
          <a:prstGeom prst="rect">
            <a:avLst/>
          </a:prstGeom>
          <a:noFill/>
        </p:spPr>
        <p:txBody>
          <a:bodyPr wrap="square" rtlCol="0">
            <a:spAutoFit/>
          </a:bodyPr>
          <a:lstStyle/>
          <a:p>
            <a:pPr algn="ctr"/>
            <a:r>
              <a:rPr lang="en-US" sz="3200" b="1" dirty="0">
                <a:solidFill>
                  <a:srgbClr val="5A9C34"/>
                </a:solidFill>
                <a:latin typeface="Helvetica"/>
                <a:cs typeface="Helvetica"/>
              </a:rPr>
              <a:t>Identification </a:t>
            </a:r>
            <a:r>
              <a:rPr lang="en-US" sz="3200" b="1" dirty="0" err="1">
                <a:solidFill>
                  <a:srgbClr val="5A9C34"/>
                </a:solidFill>
                <a:latin typeface="Helvetica"/>
                <a:cs typeface="Helvetica"/>
              </a:rPr>
              <a:t>d’opportunités</a:t>
            </a:r>
            <a:endParaRPr lang="en-US" sz="3200" b="1" dirty="0">
              <a:solidFill>
                <a:srgbClr val="5A9C34"/>
              </a:solidFill>
              <a:latin typeface="Helvetica"/>
              <a:cs typeface="Helvetica"/>
            </a:endParaRPr>
          </a:p>
          <a:p>
            <a:pPr algn="ctr"/>
            <a:r>
              <a:rPr lang="en-US" sz="3200" b="1" dirty="0" err="1">
                <a:solidFill>
                  <a:srgbClr val="3C3C3B"/>
                </a:solidFill>
                <a:latin typeface="Helvetica"/>
                <a:cs typeface="Helvetica"/>
              </a:rPr>
              <a:t>d’amélioration</a:t>
            </a:r>
            <a:endParaRPr lang="en-US" sz="3200" b="1" dirty="0">
              <a:solidFill>
                <a:srgbClr val="3C3C3B"/>
              </a:solidFill>
              <a:latin typeface="Helvetica"/>
              <a:cs typeface="Helvetica"/>
            </a:endParaRPr>
          </a:p>
        </p:txBody>
      </p:sp>
      <p:sp>
        <p:nvSpPr>
          <p:cNvPr id="25" name="TextBox 24"/>
          <p:cNvSpPr txBox="1"/>
          <p:nvPr/>
        </p:nvSpPr>
        <p:spPr>
          <a:xfrm>
            <a:off x="3516893" y="2627945"/>
            <a:ext cx="5158215" cy="369332"/>
          </a:xfrm>
          <a:prstGeom prst="rect">
            <a:avLst/>
          </a:prstGeom>
          <a:noFill/>
        </p:spPr>
        <p:txBody>
          <a:bodyPr wrap="square" rtlCol="0">
            <a:spAutoFit/>
          </a:bodyPr>
          <a:lstStyle/>
          <a:p>
            <a:r>
              <a:rPr lang="en-US" b="1" dirty="0">
                <a:solidFill>
                  <a:schemeClr val="tx1">
                    <a:lumMod val="65000"/>
                    <a:lumOff val="35000"/>
                  </a:schemeClr>
                </a:solidFill>
                <a:latin typeface="Helvetica Neue"/>
                <a:cs typeface="Helvetica Neue"/>
              </a:rPr>
              <a:t>Les </a:t>
            </a:r>
            <a:r>
              <a:rPr lang="en-US" b="1" dirty="0" err="1">
                <a:solidFill>
                  <a:schemeClr val="tx1">
                    <a:lumMod val="65000"/>
                    <a:lumOff val="35000"/>
                  </a:schemeClr>
                </a:solidFill>
                <a:latin typeface="Helvetica Neue"/>
                <a:cs typeface="Helvetica Neue"/>
              </a:rPr>
              <a:t>bonnes</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pratiques</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d’efficacité</a:t>
            </a:r>
            <a:r>
              <a:rPr lang="en-US" b="1" dirty="0">
                <a:solidFill>
                  <a:schemeClr val="tx1">
                    <a:lumMod val="65000"/>
                    <a:lumOff val="35000"/>
                  </a:schemeClr>
                </a:solidFill>
                <a:latin typeface="Helvetica Neue"/>
                <a:cs typeface="Helvetica Neue"/>
              </a:rPr>
              <a:t> </a:t>
            </a:r>
            <a:r>
              <a:rPr lang="en-US" b="1" dirty="0" err="1">
                <a:solidFill>
                  <a:schemeClr val="tx1">
                    <a:lumMod val="65000"/>
                    <a:lumOff val="35000"/>
                  </a:schemeClr>
                </a:solidFill>
                <a:latin typeface="Helvetica Neue"/>
                <a:cs typeface="Helvetica Neue"/>
              </a:rPr>
              <a:t>énergétique</a:t>
            </a:r>
            <a:endParaRPr lang="en-US" b="1" dirty="0">
              <a:solidFill>
                <a:schemeClr val="tx1">
                  <a:lumMod val="65000"/>
                  <a:lumOff val="35000"/>
                </a:schemeClr>
              </a:solidFill>
              <a:latin typeface="Helvetica Neue"/>
              <a:cs typeface="Helvetica Neue"/>
            </a:endParaRPr>
          </a:p>
        </p:txBody>
      </p:sp>
    </p:spTree>
    <p:extLst>
      <p:ext uri="{BB962C8B-B14F-4D97-AF65-F5344CB8AC3E}">
        <p14:creationId xmlns:p14="http://schemas.microsoft.com/office/powerpoint/2010/main" val="308864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par>
                                <p:cTn id="19" presetID="1" presetClass="entr" presetSubtype="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1+#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par>
                                <p:cTn id="35" presetID="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0-#ppt_w/2"/>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1+#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29" grpId="0" animBg="1"/>
      <p:bldP spid="24"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60643" y="0"/>
            <a:ext cx="2331356" cy="6858000"/>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416825" y="2670092"/>
            <a:ext cx="5367876" cy="1323439"/>
          </a:xfrm>
          <a:prstGeom prst="rect">
            <a:avLst/>
          </a:prstGeom>
          <a:noFill/>
        </p:spPr>
        <p:txBody>
          <a:bodyPr wrap="none" rtlCol="0">
            <a:spAutoFit/>
          </a:bodyPr>
          <a:lstStyle/>
          <a:p>
            <a:r>
              <a:rPr lang="en-US" sz="4000" b="1" dirty="0">
                <a:solidFill>
                  <a:schemeClr val="tx1">
                    <a:lumMod val="75000"/>
                    <a:lumOff val="25000"/>
                  </a:schemeClr>
                </a:solidFill>
                <a:latin typeface="Helvetica"/>
                <a:ea typeface="Nexa Bold" charset="0"/>
                <a:cs typeface="Helvetica"/>
              </a:rPr>
              <a:t>Plan de performance</a:t>
            </a:r>
          </a:p>
          <a:p>
            <a:r>
              <a:rPr lang="en-US" sz="4000" b="1" dirty="0" err="1">
                <a:solidFill>
                  <a:srgbClr val="589834"/>
                </a:solidFill>
                <a:latin typeface="Helvetica"/>
                <a:ea typeface="Nexa Bold" charset="0"/>
                <a:cs typeface="Helvetica"/>
              </a:rPr>
              <a:t>Énergétique</a:t>
            </a:r>
            <a:r>
              <a:rPr lang="en-US" sz="4000" b="1" dirty="0">
                <a:solidFill>
                  <a:srgbClr val="589834"/>
                </a:solidFill>
                <a:latin typeface="Helvetica"/>
                <a:ea typeface="Nexa Bold" charset="0"/>
                <a:cs typeface="Helvetica"/>
              </a:rPr>
              <a:t> type</a:t>
            </a:r>
          </a:p>
        </p:txBody>
      </p:sp>
      <p:sp>
        <p:nvSpPr>
          <p:cNvPr id="15" name="Cross 14"/>
          <p:cNvSpPr/>
          <p:nvPr/>
        </p:nvSpPr>
        <p:spPr>
          <a:xfrm>
            <a:off x="7409509" y="3798023"/>
            <a:ext cx="195508" cy="195508"/>
          </a:xfrm>
          <a:prstGeom prst="plus">
            <a:avLst>
              <a:gd name="adj" fmla="val 36980"/>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A5E95"/>
              </a:solidFill>
            </a:endParaRPr>
          </a:p>
        </p:txBody>
      </p:sp>
      <p:sp>
        <p:nvSpPr>
          <p:cNvPr id="2" name="TextBox 1"/>
          <p:cNvSpPr txBox="1"/>
          <p:nvPr/>
        </p:nvSpPr>
        <p:spPr>
          <a:xfrm>
            <a:off x="10826266" y="2012792"/>
            <a:ext cx="461665" cy="2832416"/>
          </a:xfrm>
          <a:prstGeom prst="rect">
            <a:avLst/>
          </a:prstGeom>
          <a:noFill/>
        </p:spPr>
        <p:txBody>
          <a:bodyPr vert="vert270" wrap="none" rtlCol="0">
            <a:spAutoFit/>
          </a:bodyPr>
          <a:lstStyle/>
          <a:p>
            <a:pPr algn="ctr"/>
            <a:r>
              <a:rPr lang="en-US" spc="600" dirty="0" err="1">
                <a:solidFill>
                  <a:schemeClr val="bg1"/>
                </a:solidFill>
                <a:latin typeface="Roboto Thin" charset="0"/>
                <a:ea typeface="Roboto Thin" charset="0"/>
                <a:cs typeface="Roboto Thin" charset="0"/>
              </a:rPr>
              <a:t>www.ecotaqa.ma</a:t>
            </a:r>
            <a:endParaRPr lang="en-US" spc="600" dirty="0">
              <a:solidFill>
                <a:schemeClr val="bg1"/>
              </a:solidFill>
              <a:latin typeface="Roboto Thin" charset="0"/>
              <a:ea typeface="Roboto Thin" charset="0"/>
              <a:cs typeface="Roboto Thin" charset="0"/>
            </a:endParaRPr>
          </a:p>
        </p:txBody>
      </p:sp>
      <p:sp>
        <p:nvSpPr>
          <p:cNvPr id="14" name="Rectangle 13"/>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Tree>
    <p:extLst>
      <p:ext uri="{BB962C8B-B14F-4D97-AF65-F5344CB8AC3E}">
        <p14:creationId xmlns:p14="http://schemas.microsoft.com/office/powerpoint/2010/main" val="258862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5" grpId="0" animBg="1"/>
      <p:bldP spid="2" grpId="0"/>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33400"/>
            <a:ext cx="4787900" cy="79248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re 2"/>
          <p:cNvSpPr txBox="1">
            <a:spLocks/>
          </p:cNvSpPr>
          <p:nvPr/>
        </p:nvSpPr>
        <p:spPr>
          <a:xfrm>
            <a:off x="358346" y="2694781"/>
            <a:ext cx="296905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bg1"/>
                </a:solidFill>
                <a:latin typeface="Helvetica"/>
                <a:ea typeface="+mn-ea"/>
                <a:cs typeface="Helvetica"/>
              </a:rPr>
              <a:t>PROJETS</a:t>
            </a:r>
          </a:p>
          <a:p>
            <a:pPr>
              <a:lnSpc>
                <a:spcPct val="100000"/>
              </a:lnSpc>
              <a:defRPr/>
            </a:pPr>
            <a:r>
              <a:rPr lang="fr-FR" sz="3200" b="1" dirty="0">
                <a:solidFill>
                  <a:schemeClr val="bg1"/>
                </a:solidFill>
                <a:latin typeface="Helvetica"/>
                <a:ea typeface="+mn-ea"/>
                <a:cs typeface="Helvetica"/>
              </a:rPr>
              <a:t>D’ÉCONOMIE</a:t>
            </a:r>
          </a:p>
          <a:p>
            <a:pPr>
              <a:lnSpc>
                <a:spcPct val="100000"/>
              </a:lnSpc>
              <a:defRPr/>
            </a:pPr>
            <a:r>
              <a:rPr lang="fr-FR" sz="3200" b="1" dirty="0">
                <a:solidFill>
                  <a:schemeClr val="bg1"/>
                </a:solidFill>
                <a:latin typeface="Helvetica"/>
                <a:ea typeface="+mn-ea"/>
                <a:cs typeface="Helvetica"/>
              </a:rPr>
              <a:t>D’ÉNERGIE</a:t>
            </a:r>
          </a:p>
        </p:txBody>
      </p:sp>
      <p:graphicFrame>
        <p:nvGraphicFramePr>
          <p:cNvPr id="4" name="Tableau 3"/>
          <p:cNvGraphicFramePr>
            <a:graphicFrameLocks noGrp="1"/>
          </p:cNvGraphicFramePr>
          <p:nvPr>
            <p:extLst>
              <p:ext uri="{D42A27DB-BD31-4B8C-83A1-F6EECF244321}">
                <p14:modId xmlns:p14="http://schemas.microsoft.com/office/powerpoint/2010/main" val="3751111983"/>
              </p:ext>
            </p:extLst>
          </p:nvPr>
        </p:nvGraphicFramePr>
        <p:xfrm>
          <a:off x="5217145" y="1343026"/>
          <a:ext cx="6440317" cy="4616119"/>
        </p:xfrm>
        <a:graphic>
          <a:graphicData uri="http://schemas.openxmlformats.org/drawingml/2006/table">
            <a:tbl>
              <a:tblPr>
                <a:tableStyleId>{E8B1032C-EA38-4F05-BA0D-38AFFFC7BED3}</a:tableStyleId>
              </a:tblPr>
              <a:tblGrid>
                <a:gridCol w="1088269">
                  <a:extLst>
                    <a:ext uri="{9D8B030D-6E8A-4147-A177-3AD203B41FA5}">
                      <a16:colId xmlns="" xmlns:a16="http://schemas.microsoft.com/office/drawing/2014/main" val="20000"/>
                    </a:ext>
                  </a:extLst>
                </a:gridCol>
                <a:gridCol w="5352048">
                  <a:extLst>
                    <a:ext uri="{9D8B030D-6E8A-4147-A177-3AD203B41FA5}">
                      <a16:colId xmlns="" xmlns:a16="http://schemas.microsoft.com/office/drawing/2014/main" val="20001"/>
                    </a:ext>
                  </a:extLst>
                </a:gridCol>
              </a:tblGrid>
              <a:tr h="368703">
                <a:tc>
                  <a:txBody>
                    <a:bodyPr/>
                    <a:lstStyle/>
                    <a:p>
                      <a:pPr algn="ctr" fontAlgn="ctr"/>
                      <a:r>
                        <a:rPr lang="fr-FR" sz="1200" b="1" u="none" strike="noStrike" dirty="0">
                          <a:solidFill>
                            <a:srgbClr val="FFFFFF"/>
                          </a:solidFill>
                          <a:effectLst/>
                          <a:latin typeface="Roboto"/>
                          <a:cs typeface="Roboto"/>
                        </a:rPr>
                        <a:t>Projet n° 1</a:t>
                      </a:r>
                      <a:endParaRPr lang="fr-FR" sz="1200" b="1" i="0" u="none" strike="noStrike" dirty="0">
                        <a:solidFill>
                          <a:srgbClr val="FFFFFF"/>
                        </a:solidFill>
                        <a:effectLst/>
                        <a:latin typeface="Roboto"/>
                        <a:cs typeface="Roboto"/>
                      </a:endParaRPr>
                    </a:p>
                  </a:txBody>
                  <a:tcPr marL="0" marR="0" marT="0" marB="0" anchor="ctr">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Optimisation de la puissance souscrite du contrat 3932260</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0"/>
                  </a:ext>
                </a:extLst>
              </a:tr>
              <a:tr h="387557">
                <a:tc>
                  <a:txBody>
                    <a:bodyPr/>
                    <a:lstStyle/>
                    <a:p>
                      <a:pPr algn="ctr" fontAlgn="ctr"/>
                      <a:r>
                        <a:rPr lang="fr-FR" sz="1200" b="1" u="none" strike="noStrike" dirty="0">
                          <a:solidFill>
                            <a:srgbClr val="FFFFFF"/>
                          </a:solidFill>
                          <a:effectLst/>
                          <a:latin typeface="Roboto"/>
                          <a:cs typeface="Roboto"/>
                        </a:rPr>
                        <a:t>Projet n° 2</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Modification de l’option tarifaire du contrat 3932246</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1"/>
                  </a:ext>
                </a:extLst>
              </a:tr>
              <a:tr h="445167">
                <a:tc>
                  <a:txBody>
                    <a:bodyPr/>
                    <a:lstStyle/>
                    <a:p>
                      <a:pPr algn="ctr" fontAlgn="ctr"/>
                      <a:r>
                        <a:rPr lang="fr-FR" sz="1200" b="1" u="none" strike="noStrike" dirty="0">
                          <a:solidFill>
                            <a:srgbClr val="FFFFFF"/>
                          </a:solidFill>
                          <a:effectLst/>
                          <a:latin typeface="Roboto"/>
                          <a:cs typeface="Roboto"/>
                        </a:rPr>
                        <a:t>Projet n° 3</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Optimisation des pertes énergétique dans les conducteurs électrique </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2"/>
                  </a:ext>
                </a:extLst>
              </a:tr>
              <a:tr h="445167">
                <a:tc>
                  <a:txBody>
                    <a:bodyPr/>
                    <a:lstStyle/>
                    <a:p>
                      <a:pPr algn="ctr" fontAlgn="ctr"/>
                      <a:r>
                        <a:rPr lang="fr-FR" sz="1200" b="1" u="none" strike="noStrike" dirty="0">
                          <a:solidFill>
                            <a:srgbClr val="FFFFFF"/>
                          </a:solidFill>
                          <a:effectLst/>
                          <a:latin typeface="Roboto"/>
                          <a:cs typeface="Roboto"/>
                        </a:rPr>
                        <a:t>Projet n° 4</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Ajustement des </a:t>
                      </a:r>
                      <a:r>
                        <a:rPr lang="fr-FR" sz="1200" u="none" strike="noStrike" dirty="0" err="1">
                          <a:solidFill>
                            <a:schemeClr val="tx1">
                              <a:lumMod val="65000"/>
                              <a:lumOff val="35000"/>
                            </a:schemeClr>
                          </a:solidFill>
                          <a:effectLst/>
                          <a:latin typeface="Roboto"/>
                          <a:cs typeface="Roboto"/>
                        </a:rPr>
                        <a:t>branchemenst</a:t>
                      </a:r>
                      <a:r>
                        <a:rPr lang="fr-FR" sz="1200" u="none" strike="noStrike" dirty="0">
                          <a:solidFill>
                            <a:schemeClr val="tx1">
                              <a:lumMod val="65000"/>
                              <a:lumOff val="35000"/>
                            </a:schemeClr>
                          </a:solidFill>
                          <a:effectLst/>
                          <a:latin typeface="Roboto"/>
                          <a:cs typeface="Roboto"/>
                        </a:rPr>
                        <a:t> réseaux hydrauliques et réparation des fuites</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3"/>
                  </a:ext>
                </a:extLst>
              </a:tr>
              <a:tr h="387557">
                <a:tc>
                  <a:txBody>
                    <a:bodyPr/>
                    <a:lstStyle/>
                    <a:p>
                      <a:pPr algn="ctr" fontAlgn="ctr"/>
                      <a:r>
                        <a:rPr lang="fr-FR" sz="1200" b="1" u="none" strike="noStrike" dirty="0">
                          <a:solidFill>
                            <a:srgbClr val="FFFFFF"/>
                          </a:solidFill>
                          <a:effectLst/>
                          <a:latin typeface="Roboto"/>
                          <a:cs typeface="Roboto"/>
                        </a:rPr>
                        <a:t>Projet n° 5</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Installation de démarreur pour la pompe immergée R2</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4"/>
                  </a:ext>
                </a:extLst>
              </a:tr>
              <a:tr h="439929">
                <a:tc>
                  <a:txBody>
                    <a:bodyPr/>
                    <a:lstStyle/>
                    <a:p>
                      <a:pPr algn="ctr" fontAlgn="ctr"/>
                      <a:r>
                        <a:rPr lang="fr-FR" sz="1200" b="1" u="none" strike="noStrike" dirty="0">
                          <a:solidFill>
                            <a:srgbClr val="FFFFFF"/>
                          </a:solidFill>
                          <a:effectLst/>
                          <a:latin typeface="Roboto"/>
                          <a:cs typeface="Roboto"/>
                        </a:rPr>
                        <a:t>Projet n° 6</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Installation de variateur de vitesse pour la pompe de </a:t>
                      </a:r>
                      <a:r>
                        <a:rPr lang="fr-FR" sz="1200" u="none" strike="noStrike" dirty="0" err="1">
                          <a:solidFill>
                            <a:schemeClr val="tx1">
                              <a:lumMod val="65000"/>
                              <a:lumOff val="35000"/>
                            </a:schemeClr>
                          </a:solidFill>
                          <a:effectLst/>
                          <a:latin typeface="Roboto"/>
                          <a:cs typeface="Roboto"/>
                        </a:rPr>
                        <a:t>fertigation</a:t>
                      </a:r>
                      <a:r>
                        <a:rPr lang="fr-FR" sz="1200" u="none" strike="noStrike" dirty="0">
                          <a:solidFill>
                            <a:schemeClr val="tx1">
                              <a:lumMod val="65000"/>
                              <a:lumOff val="35000"/>
                            </a:schemeClr>
                          </a:solidFill>
                          <a:effectLst/>
                          <a:latin typeface="Roboto"/>
                          <a:cs typeface="Roboto"/>
                        </a:rPr>
                        <a:t> F2</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5"/>
                  </a:ext>
                </a:extLst>
              </a:tr>
              <a:tr h="382320">
                <a:tc>
                  <a:txBody>
                    <a:bodyPr/>
                    <a:lstStyle/>
                    <a:p>
                      <a:pPr algn="ctr" fontAlgn="ctr"/>
                      <a:r>
                        <a:rPr lang="fr-FR" sz="1200" b="1" u="none" strike="noStrike" dirty="0">
                          <a:solidFill>
                            <a:srgbClr val="FFFFFF"/>
                          </a:solidFill>
                          <a:effectLst/>
                          <a:latin typeface="Roboto"/>
                          <a:cs typeface="Roboto"/>
                        </a:rPr>
                        <a:t>Projet n° 7</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Augmenter l’efficacité des moteurs de </a:t>
                      </a:r>
                      <a:r>
                        <a:rPr lang="fr-FR" sz="1200" u="none" strike="noStrike" dirty="0" err="1">
                          <a:solidFill>
                            <a:schemeClr val="tx1">
                              <a:lumMod val="65000"/>
                              <a:lumOff val="35000"/>
                            </a:schemeClr>
                          </a:solidFill>
                          <a:effectLst/>
                          <a:latin typeface="Roboto"/>
                          <a:cs typeface="Roboto"/>
                        </a:rPr>
                        <a:t>fertigation</a:t>
                      </a:r>
                      <a:r>
                        <a:rPr lang="fr-FR" sz="1200" u="none" strike="noStrike" dirty="0">
                          <a:solidFill>
                            <a:schemeClr val="tx1">
                              <a:lumMod val="65000"/>
                              <a:lumOff val="35000"/>
                            </a:schemeClr>
                          </a:solidFill>
                          <a:effectLst/>
                          <a:latin typeface="Roboto"/>
                          <a:cs typeface="Roboto"/>
                        </a:rPr>
                        <a:t> F1 et F2</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6"/>
                  </a:ext>
                </a:extLst>
              </a:tr>
              <a:tr h="424218">
                <a:tc>
                  <a:txBody>
                    <a:bodyPr/>
                    <a:lstStyle/>
                    <a:p>
                      <a:pPr algn="ctr" fontAlgn="ctr"/>
                      <a:r>
                        <a:rPr lang="fr-FR" sz="1200" b="1" u="none" strike="noStrike" dirty="0">
                          <a:solidFill>
                            <a:srgbClr val="FFFFFF"/>
                          </a:solidFill>
                          <a:effectLst/>
                          <a:latin typeface="Roboto"/>
                          <a:cs typeface="Roboto"/>
                        </a:rPr>
                        <a:t>Projet n° 8</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Programme de maintenance préventif des </a:t>
                      </a:r>
                      <a:r>
                        <a:rPr lang="fr-FR" sz="1200" u="none" strike="noStrike" dirty="0" err="1">
                          <a:solidFill>
                            <a:schemeClr val="tx1">
                              <a:lumMod val="65000"/>
                              <a:lumOff val="35000"/>
                            </a:schemeClr>
                          </a:solidFill>
                          <a:effectLst/>
                          <a:latin typeface="Roboto"/>
                          <a:cs typeface="Roboto"/>
                        </a:rPr>
                        <a:t>systemes</a:t>
                      </a:r>
                      <a:r>
                        <a:rPr lang="fr-FR" sz="1200" u="none" strike="noStrike" dirty="0">
                          <a:solidFill>
                            <a:schemeClr val="tx1">
                              <a:lumMod val="65000"/>
                              <a:lumOff val="35000"/>
                            </a:schemeClr>
                          </a:solidFill>
                          <a:effectLst/>
                          <a:latin typeface="Roboto"/>
                          <a:cs typeface="Roboto"/>
                        </a:rPr>
                        <a:t> de pompage (stations  </a:t>
                      </a:r>
                    </a:p>
                    <a:p>
                      <a:pPr algn="l" fontAlgn="ctr"/>
                      <a:r>
                        <a:rPr lang="fr-FR" sz="1200" u="none" strike="noStrike" dirty="0">
                          <a:solidFill>
                            <a:schemeClr val="tx1">
                              <a:lumMod val="65000"/>
                              <a:lumOff val="35000"/>
                            </a:schemeClr>
                          </a:solidFill>
                          <a:effectLst/>
                          <a:latin typeface="Roboto"/>
                          <a:cs typeface="Roboto"/>
                        </a:rPr>
                        <a:t>  de </a:t>
                      </a:r>
                      <a:r>
                        <a:rPr lang="fr-FR" sz="1200" u="none" strike="noStrike" dirty="0" err="1">
                          <a:solidFill>
                            <a:schemeClr val="tx1">
                              <a:lumMod val="65000"/>
                              <a:lumOff val="35000"/>
                            </a:schemeClr>
                          </a:solidFill>
                          <a:effectLst/>
                          <a:latin typeface="Roboto"/>
                          <a:cs typeface="Roboto"/>
                        </a:rPr>
                        <a:t>tete</a:t>
                      </a:r>
                      <a:r>
                        <a:rPr lang="fr-FR" sz="1200" u="none" strike="noStrike" dirty="0">
                          <a:solidFill>
                            <a:schemeClr val="tx1">
                              <a:lumMod val="65000"/>
                              <a:lumOff val="35000"/>
                            </a:schemeClr>
                          </a:solidFill>
                          <a:effectLst/>
                          <a:latin typeface="Roboto"/>
                          <a:cs typeface="Roboto"/>
                        </a:rPr>
                        <a:t>)</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7"/>
                  </a:ext>
                </a:extLst>
              </a:tr>
              <a:tr h="408506">
                <a:tc>
                  <a:txBody>
                    <a:bodyPr/>
                    <a:lstStyle/>
                    <a:p>
                      <a:pPr algn="ctr" fontAlgn="ctr"/>
                      <a:r>
                        <a:rPr lang="fr-FR" sz="1200" b="1" u="none" strike="noStrike" dirty="0">
                          <a:solidFill>
                            <a:srgbClr val="FFFFFF"/>
                          </a:solidFill>
                          <a:effectLst/>
                          <a:latin typeface="Roboto"/>
                          <a:cs typeface="Roboto"/>
                        </a:rPr>
                        <a:t>Projet n° 9</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Mise en place d’un système de mesure et de gestion de l’énergie </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8"/>
                  </a:ext>
                </a:extLst>
              </a:tr>
              <a:tr h="455642">
                <a:tc>
                  <a:txBody>
                    <a:bodyPr/>
                    <a:lstStyle/>
                    <a:p>
                      <a:pPr algn="ctr" fontAlgn="ctr"/>
                      <a:r>
                        <a:rPr lang="fr-FR" sz="1200" b="1" u="none" strike="noStrike" dirty="0">
                          <a:solidFill>
                            <a:srgbClr val="FFFFFF"/>
                          </a:solidFill>
                          <a:effectLst/>
                          <a:latin typeface="Roboto"/>
                          <a:cs typeface="Roboto"/>
                        </a:rPr>
                        <a:t>Projet n° 10</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Utilisation de l’énergie solaire photovoltaïque : Pompage solaire Direct  pour  </a:t>
                      </a:r>
                    </a:p>
                    <a:p>
                      <a:pPr algn="l" fontAlgn="ctr"/>
                      <a:r>
                        <a:rPr lang="fr-FR" sz="1200" u="none" strike="noStrike" dirty="0">
                          <a:solidFill>
                            <a:schemeClr val="tx1">
                              <a:lumMod val="65000"/>
                              <a:lumOff val="35000"/>
                            </a:schemeClr>
                          </a:solidFill>
                          <a:effectLst/>
                          <a:latin typeface="Roboto"/>
                          <a:cs typeface="Roboto"/>
                        </a:rPr>
                        <a:t>  la pompe de </a:t>
                      </a:r>
                      <a:r>
                        <a:rPr lang="fr-FR" sz="1200" u="none" strike="noStrike" dirty="0" err="1">
                          <a:solidFill>
                            <a:schemeClr val="tx1">
                              <a:lumMod val="65000"/>
                              <a:lumOff val="35000"/>
                            </a:schemeClr>
                          </a:solidFill>
                          <a:effectLst/>
                          <a:latin typeface="Roboto"/>
                          <a:cs typeface="Roboto"/>
                        </a:rPr>
                        <a:t>roufelement</a:t>
                      </a:r>
                      <a:r>
                        <a:rPr lang="fr-FR" sz="1200" u="none" strike="noStrike" dirty="0">
                          <a:solidFill>
                            <a:schemeClr val="tx1">
                              <a:lumMod val="65000"/>
                              <a:lumOff val="35000"/>
                            </a:schemeClr>
                          </a:solidFill>
                          <a:effectLst/>
                          <a:latin typeface="Roboto"/>
                          <a:cs typeface="Roboto"/>
                        </a:rPr>
                        <a:t> F2</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09"/>
                  </a:ext>
                </a:extLst>
              </a:tr>
              <a:tr h="471353">
                <a:tc>
                  <a:txBody>
                    <a:bodyPr/>
                    <a:lstStyle/>
                    <a:p>
                      <a:pPr algn="ctr" fontAlgn="ctr"/>
                      <a:r>
                        <a:rPr lang="fr-FR" sz="1200" b="1" u="none" strike="noStrike" dirty="0">
                          <a:solidFill>
                            <a:srgbClr val="FFFFFF"/>
                          </a:solidFill>
                          <a:effectLst/>
                          <a:latin typeface="Roboto"/>
                          <a:cs typeface="Roboto"/>
                        </a:rPr>
                        <a:t>Projet n° 11</a:t>
                      </a:r>
                      <a:endParaRPr lang="fr-FR" sz="1200" b="1" i="0" u="none" strike="noStrike" dirty="0">
                        <a:solidFill>
                          <a:srgbClr val="FFFFFF"/>
                        </a:solidFill>
                        <a:effectLst/>
                        <a:latin typeface="Roboto"/>
                        <a:cs typeface="Roboto"/>
                      </a:endParaRPr>
                    </a:p>
                  </a:txBody>
                  <a:tcPr marL="0" marR="0" marT="0" marB="0" anchor="ctr">
                    <a:lnT w="12700" cap="flat" cmpd="sng" algn="ctr">
                      <a:solidFill>
                        <a:srgbClr val="FFFFFF"/>
                      </a:solidFill>
                      <a:prstDash val="solid"/>
                      <a:round/>
                      <a:headEnd type="none" w="med" len="med"/>
                      <a:tailEnd type="none" w="med" len="med"/>
                    </a:lnT>
                    <a:solidFill>
                      <a:srgbClr val="589834"/>
                    </a:solidFill>
                  </a:tcPr>
                </a:tc>
                <a:tc>
                  <a:txBody>
                    <a:bodyPr/>
                    <a:lstStyle/>
                    <a:p>
                      <a:pPr algn="l" fontAlgn="ctr"/>
                      <a:r>
                        <a:rPr lang="fr-FR" sz="1200" u="none" strike="noStrike" dirty="0">
                          <a:solidFill>
                            <a:schemeClr val="tx1">
                              <a:lumMod val="65000"/>
                              <a:lumOff val="35000"/>
                            </a:schemeClr>
                          </a:solidFill>
                          <a:effectLst/>
                          <a:latin typeface="Roboto"/>
                          <a:cs typeface="Roboto"/>
                        </a:rPr>
                        <a:t>  Utilisation de l’énergie solaire photovoltaïque : Microcentrales solaires  </a:t>
                      </a:r>
                    </a:p>
                    <a:p>
                      <a:pPr algn="l" fontAlgn="ctr"/>
                      <a:r>
                        <a:rPr lang="fr-FR" sz="1200" u="none" strike="noStrike" dirty="0">
                          <a:solidFill>
                            <a:schemeClr val="tx1">
                              <a:lumMod val="65000"/>
                              <a:lumOff val="35000"/>
                            </a:schemeClr>
                          </a:solidFill>
                          <a:effectLst/>
                          <a:latin typeface="Roboto"/>
                          <a:cs typeface="Roboto"/>
                        </a:rPr>
                        <a:t>  Photovoltaïques pour l'exploitation agricole</a:t>
                      </a:r>
                      <a:endParaRPr lang="fr-FR" sz="1200" b="0" i="0" u="none" strike="noStrike" dirty="0">
                        <a:solidFill>
                          <a:schemeClr val="tx1">
                            <a:lumMod val="65000"/>
                            <a:lumOff val="35000"/>
                          </a:schemeClr>
                        </a:solidFill>
                        <a:effectLst/>
                        <a:latin typeface="Roboto"/>
                        <a:cs typeface="Roboto"/>
                      </a:endParaRPr>
                    </a:p>
                  </a:txBody>
                  <a:tcPr marL="0" marR="0" marT="0" marB="0" anchor="ctr"/>
                </a:tc>
                <a:extLst>
                  <a:ext uri="{0D108BD9-81ED-4DB2-BD59-A6C34878D82A}">
                    <a16:rowId xmlns="" xmlns:a16="http://schemas.microsoft.com/office/drawing/2014/main" val="10010"/>
                  </a:ext>
                </a:extLst>
              </a:tr>
            </a:tbl>
          </a:graphicData>
        </a:graphic>
      </p:graphicFrame>
      <p:sp>
        <p:nvSpPr>
          <p:cNvPr id="9" name="Rectangle 8"/>
          <p:cNvSpPr/>
          <p:nvPr/>
        </p:nvSpPr>
        <p:spPr>
          <a:xfrm>
            <a:off x="358346" y="346995"/>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20004"/>
            <a:ext cx="329296" cy="533604"/>
          </a:xfrm>
          <a:prstGeom prst="rect">
            <a:avLst/>
          </a:prstGeom>
        </p:spPr>
      </p:pic>
      <p:grpSp>
        <p:nvGrpSpPr>
          <p:cNvPr id="11" name="Group 10"/>
          <p:cNvGrpSpPr/>
          <p:nvPr/>
        </p:nvGrpSpPr>
        <p:grpSpPr>
          <a:xfrm>
            <a:off x="-2383362" y="3902364"/>
            <a:ext cx="3421330" cy="4407446"/>
            <a:chOff x="4421757" y="3739789"/>
            <a:chExt cx="3352918" cy="4319315"/>
          </a:xfrm>
        </p:grpSpPr>
        <p:sp>
          <p:nvSpPr>
            <p:cNvPr id="12" name="Rectangle 11"/>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037815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9860643" y="0"/>
            <a:ext cx="2331356" cy="6858000"/>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re 2"/>
          <p:cNvSpPr txBox="1">
            <a:spLocks/>
          </p:cNvSpPr>
          <p:nvPr/>
        </p:nvSpPr>
        <p:spPr>
          <a:xfrm>
            <a:off x="442626"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000" b="1" dirty="0">
                <a:solidFill>
                  <a:srgbClr val="595959"/>
                </a:solidFill>
                <a:latin typeface="Helvetica"/>
                <a:ea typeface="+mn-ea"/>
                <a:cs typeface="Helvetica"/>
              </a:rPr>
              <a:t>PLAN DE PERFORMANCE </a:t>
            </a:r>
            <a:r>
              <a:rPr lang="fr-FR" sz="3000" b="1" dirty="0">
                <a:solidFill>
                  <a:srgbClr val="589834"/>
                </a:solidFill>
                <a:latin typeface="Helvetica"/>
                <a:ea typeface="+mn-ea"/>
                <a:cs typeface="Helvetica"/>
              </a:rPr>
              <a:t>ÉNERGÉTIQUE TYPE</a:t>
            </a:r>
          </a:p>
        </p:txBody>
      </p:sp>
      <p:sp>
        <p:nvSpPr>
          <p:cNvPr id="4" name="Rectangle 3"/>
          <p:cNvSpPr/>
          <p:nvPr/>
        </p:nvSpPr>
        <p:spPr>
          <a:xfrm>
            <a:off x="6302440" y="6415246"/>
            <a:ext cx="231494" cy="221572"/>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6618582" y="6415246"/>
            <a:ext cx="231494" cy="2215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3752647" y="6384907"/>
            <a:ext cx="2415348" cy="307777"/>
          </a:xfrm>
          <a:prstGeom prst="rect">
            <a:avLst/>
          </a:prstGeom>
          <a:noFill/>
        </p:spPr>
        <p:txBody>
          <a:bodyPr wrap="square" rtlCol="0">
            <a:spAutoFit/>
          </a:bodyPr>
          <a:lstStyle/>
          <a:p>
            <a:r>
              <a:rPr lang="fr-FR" sz="1400" dirty="0">
                <a:latin typeface="+mn-lt"/>
              </a:rPr>
              <a:t>Mesures retenues liées à l’EE</a:t>
            </a:r>
          </a:p>
        </p:txBody>
      </p:sp>
      <p:sp>
        <p:nvSpPr>
          <p:cNvPr id="7" name="Rectangle 6"/>
          <p:cNvSpPr/>
          <p:nvPr/>
        </p:nvSpPr>
        <p:spPr>
          <a:xfrm>
            <a:off x="3200545" y="6415246"/>
            <a:ext cx="231494" cy="22157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3511029" y="6409904"/>
            <a:ext cx="206256" cy="22179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6878305" y="6366913"/>
            <a:ext cx="2708321" cy="307777"/>
          </a:xfrm>
          <a:prstGeom prst="rect">
            <a:avLst/>
          </a:prstGeom>
          <a:noFill/>
        </p:spPr>
        <p:txBody>
          <a:bodyPr wrap="square" rtlCol="0">
            <a:spAutoFit/>
          </a:bodyPr>
          <a:lstStyle/>
          <a:p>
            <a:r>
              <a:rPr lang="fr-FR" sz="1400" dirty="0">
                <a:latin typeface="+mn-lt"/>
              </a:rPr>
              <a:t>Mesures retenues liées à l’ER</a:t>
            </a:r>
          </a:p>
        </p:txBody>
      </p:sp>
      <p:sp>
        <p:nvSpPr>
          <p:cNvPr id="10" name="Rectangle 9"/>
          <p:cNvSpPr/>
          <p:nvPr/>
        </p:nvSpPr>
        <p:spPr>
          <a:xfrm>
            <a:off x="844955" y="5830926"/>
            <a:ext cx="7649029" cy="523220"/>
          </a:xfrm>
          <a:prstGeom prst="rect">
            <a:avLst/>
          </a:prstGeom>
        </p:spPr>
        <p:txBody>
          <a:bodyPr wrap="square">
            <a:spAutoFit/>
          </a:bodyPr>
          <a:lstStyle/>
          <a:p>
            <a:pPr algn="just"/>
            <a:r>
              <a:rPr lang="fr-CA" sz="1400" dirty="0">
                <a:latin typeface="+mn-lt"/>
              </a:rPr>
              <a:t>Tous les projets ont fait l’objet d’une analyse technico-économique aboutissant à des temps de retour sur investissement (TRI).</a:t>
            </a:r>
          </a:p>
        </p:txBody>
      </p:sp>
      <p:sp>
        <p:nvSpPr>
          <p:cNvPr id="11" name="Rectangle 10"/>
          <p:cNvSpPr/>
          <p:nvPr/>
        </p:nvSpPr>
        <p:spPr>
          <a:xfrm>
            <a:off x="935998" y="6382414"/>
            <a:ext cx="231494" cy="2215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à coins arrondis 11"/>
          <p:cNvSpPr/>
          <p:nvPr/>
        </p:nvSpPr>
        <p:spPr bwMode="auto">
          <a:xfrm>
            <a:off x="538160" y="5402392"/>
            <a:ext cx="8461611" cy="367434"/>
          </a:xfrm>
          <a:prstGeom prst="wedgeRoundRectCallout">
            <a:avLst>
              <a:gd name="adj1" fmla="val 12236"/>
              <a:gd name="adj2" fmla="val -81719"/>
              <a:gd name="adj3" fmla="val 16667"/>
            </a:avLst>
          </a:prstGeom>
          <a:solidFill>
            <a:srgbClr val="FFBB2B"/>
          </a:solidFill>
          <a:ln>
            <a:noFill/>
          </a:ln>
          <a:effectLst/>
          <a:extLst/>
        </p:spPr>
        <p:txBody>
          <a:bodyPr vert="horz" wrap="square" lIns="91440" tIns="45720" rIns="91440" bIns="45720" numCol="1" rtlCol="0" anchor="t" anchorCtr="0" compatLnSpc="1">
            <a:prstTxWarp prst="textNoShape">
              <a:avLst/>
            </a:prstTxWarp>
          </a:bodyPr>
          <a:lstStyle/>
          <a:p>
            <a:pPr algn="ctr">
              <a:lnSpc>
                <a:spcPct val="90000"/>
              </a:lnSpc>
              <a:spcBef>
                <a:spcPct val="70000"/>
              </a:spcBef>
            </a:pPr>
            <a:r>
              <a:rPr lang="fr-FR" sz="1400" b="1" dirty="0">
                <a:solidFill>
                  <a:srgbClr val="FFFFFF"/>
                </a:solidFill>
              </a:rPr>
              <a:t>Projets 6,7 et 10 sont corrélés et les gains correspondant ne sont pas cumulatifs</a:t>
            </a:r>
            <a:endParaRPr kumimoji="0" lang="fr-FR" sz="1400" b="1" i="0" u="none" strike="noStrike" cap="none" normalizeH="0" baseline="0" dirty="0">
              <a:ln>
                <a:noFill/>
              </a:ln>
              <a:solidFill>
                <a:srgbClr val="FFFFFF"/>
              </a:solidFill>
              <a:effectLst/>
            </a:endParaRPr>
          </a:p>
        </p:txBody>
      </p:sp>
      <p:sp>
        <p:nvSpPr>
          <p:cNvPr id="13" name="Rectangle 12"/>
          <p:cNvSpPr/>
          <p:nvPr/>
        </p:nvSpPr>
        <p:spPr>
          <a:xfrm>
            <a:off x="1167492" y="6354146"/>
            <a:ext cx="1475725" cy="307777"/>
          </a:xfrm>
          <a:prstGeom prst="rect">
            <a:avLst/>
          </a:prstGeom>
        </p:spPr>
        <p:txBody>
          <a:bodyPr wrap="none">
            <a:spAutoFit/>
          </a:bodyPr>
          <a:lstStyle/>
          <a:p>
            <a:r>
              <a:rPr lang="fr-FR" sz="1400" dirty="0"/>
              <a:t>Mesures écartées</a:t>
            </a:r>
          </a:p>
        </p:txBody>
      </p:sp>
      <p:graphicFrame>
        <p:nvGraphicFramePr>
          <p:cNvPr id="14" name="Tableau 13"/>
          <p:cNvGraphicFramePr>
            <a:graphicFrameLocks noGrp="1"/>
          </p:cNvGraphicFramePr>
          <p:nvPr>
            <p:extLst>
              <p:ext uri="{D42A27DB-BD31-4B8C-83A1-F6EECF244321}">
                <p14:modId xmlns:p14="http://schemas.microsoft.com/office/powerpoint/2010/main" val="2005464286"/>
              </p:ext>
            </p:extLst>
          </p:nvPr>
        </p:nvGraphicFramePr>
        <p:xfrm>
          <a:off x="538161" y="1230029"/>
          <a:ext cx="8418616" cy="3740485"/>
        </p:xfrm>
        <a:graphic>
          <a:graphicData uri="http://schemas.openxmlformats.org/drawingml/2006/table">
            <a:tbl>
              <a:tblPr/>
              <a:tblGrid>
                <a:gridCol w="729028">
                  <a:extLst>
                    <a:ext uri="{9D8B030D-6E8A-4147-A177-3AD203B41FA5}">
                      <a16:colId xmlns="" xmlns:a16="http://schemas.microsoft.com/office/drawing/2014/main" val="20000"/>
                    </a:ext>
                  </a:extLst>
                </a:gridCol>
                <a:gridCol w="2055286">
                  <a:extLst>
                    <a:ext uri="{9D8B030D-6E8A-4147-A177-3AD203B41FA5}">
                      <a16:colId xmlns="" xmlns:a16="http://schemas.microsoft.com/office/drawing/2014/main" val="20001"/>
                    </a:ext>
                  </a:extLst>
                </a:gridCol>
                <a:gridCol w="614555">
                  <a:extLst>
                    <a:ext uri="{9D8B030D-6E8A-4147-A177-3AD203B41FA5}">
                      <a16:colId xmlns="" xmlns:a16="http://schemas.microsoft.com/office/drawing/2014/main" val="20002"/>
                    </a:ext>
                  </a:extLst>
                </a:gridCol>
                <a:gridCol w="596479">
                  <a:extLst>
                    <a:ext uri="{9D8B030D-6E8A-4147-A177-3AD203B41FA5}">
                      <a16:colId xmlns="" xmlns:a16="http://schemas.microsoft.com/office/drawing/2014/main" val="20003"/>
                    </a:ext>
                  </a:extLst>
                </a:gridCol>
                <a:gridCol w="683840">
                  <a:extLst>
                    <a:ext uri="{9D8B030D-6E8A-4147-A177-3AD203B41FA5}">
                      <a16:colId xmlns="" xmlns:a16="http://schemas.microsoft.com/office/drawing/2014/main" val="20004"/>
                    </a:ext>
                  </a:extLst>
                </a:gridCol>
                <a:gridCol w="725658">
                  <a:extLst>
                    <a:ext uri="{9D8B030D-6E8A-4147-A177-3AD203B41FA5}">
                      <a16:colId xmlns="" xmlns:a16="http://schemas.microsoft.com/office/drawing/2014/main" val="20005"/>
                    </a:ext>
                  </a:extLst>
                </a:gridCol>
                <a:gridCol w="557674">
                  <a:extLst>
                    <a:ext uri="{9D8B030D-6E8A-4147-A177-3AD203B41FA5}">
                      <a16:colId xmlns="" xmlns:a16="http://schemas.microsoft.com/office/drawing/2014/main" val="20006"/>
                    </a:ext>
                  </a:extLst>
                </a:gridCol>
                <a:gridCol w="596479">
                  <a:extLst>
                    <a:ext uri="{9D8B030D-6E8A-4147-A177-3AD203B41FA5}">
                      <a16:colId xmlns="" xmlns:a16="http://schemas.microsoft.com/office/drawing/2014/main" val="20007"/>
                    </a:ext>
                  </a:extLst>
                </a:gridCol>
                <a:gridCol w="397652">
                  <a:extLst>
                    <a:ext uri="{9D8B030D-6E8A-4147-A177-3AD203B41FA5}">
                      <a16:colId xmlns="" xmlns:a16="http://schemas.microsoft.com/office/drawing/2014/main" val="20008"/>
                    </a:ext>
                  </a:extLst>
                </a:gridCol>
                <a:gridCol w="716978">
                  <a:extLst>
                    <a:ext uri="{9D8B030D-6E8A-4147-A177-3AD203B41FA5}">
                      <a16:colId xmlns="" xmlns:a16="http://schemas.microsoft.com/office/drawing/2014/main" val="20009"/>
                    </a:ext>
                  </a:extLst>
                </a:gridCol>
                <a:gridCol w="744987">
                  <a:extLst>
                    <a:ext uri="{9D8B030D-6E8A-4147-A177-3AD203B41FA5}">
                      <a16:colId xmlns="" xmlns:a16="http://schemas.microsoft.com/office/drawing/2014/main" val="20010"/>
                    </a:ext>
                  </a:extLst>
                </a:gridCol>
              </a:tblGrid>
              <a:tr h="118453">
                <a:tc rowSpan="3">
                  <a:txBody>
                    <a:bodyPr/>
                    <a:lstStyle/>
                    <a:p>
                      <a:pPr algn="ctr" fontAlgn="ctr"/>
                      <a:r>
                        <a:rPr lang="fr-FR" sz="900" b="1" i="0" u="none" strike="noStrike" dirty="0">
                          <a:solidFill>
                            <a:schemeClr val="bg1"/>
                          </a:solidFill>
                          <a:effectLst/>
                          <a:latin typeface="Calibri" panose="020F0502020204030204" pitchFamily="34" charset="0"/>
                        </a:rPr>
                        <a:t>N°</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rowSpan="3">
                  <a:txBody>
                    <a:bodyPr/>
                    <a:lstStyle/>
                    <a:p>
                      <a:pPr algn="ctr" fontAlgn="ctr"/>
                      <a:r>
                        <a:rPr lang="fr-FR" sz="900" b="1" i="0" u="none" strike="noStrike" dirty="0">
                          <a:solidFill>
                            <a:schemeClr val="bg1"/>
                          </a:solidFill>
                          <a:effectLst/>
                          <a:latin typeface="Calibri" panose="020F0502020204030204" pitchFamily="34" charset="0"/>
                        </a:rPr>
                        <a:t>Libellé</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gridSpan="5">
                  <a:txBody>
                    <a:bodyPr/>
                    <a:lstStyle/>
                    <a:p>
                      <a:pPr algn="ctr" fontAlgn="ctr"/>
                      <a:r>
                        <a:rPr lang="fr-FR" sz="900" b="1" i="0" u="none" strike="noStrike" dirty="0">
                          <a:solidFill>
                            <a:schemeClr val="bg1"/>
                          </a:solidFill>
                          <a:effectLst/>
                          <a:latin typeface="Calibri" panose="020F0502020204030204" pitchFamily="34" charset="0"/>
                        </a:rPr>
                        <a:t>Economies annuelles</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tx1">
                        <a:lumMod val="50000"/>
                        <a:lumOff val="5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2">
                  <a:txBody>
                    <a:bodyPr/>
                    <a:lstStyle/>
                    <a:p>
                      <a:pPr algn="ctr" fontAlgn="ctr"/>
                      <a:r>
                        <a:rPr lang="fr-FR" sz="900" b="1" i="0" u="none" strike="noStrike" dirty="0">
                          <a:solidFill>
                            <a:schemeClr val="bg1"/>
                          </a:solidFill>
                          <a:effectLst/>
                          <a:latin typeface="Calibri" panose="020F0502020204030204" pitchFamily="34" charset="0"/>
                        </a:rPr>
                        <a:t>Gains annuels </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tx1">
                        <a:lumMod val="50000"/>
                        <a:lumOff val="50000"/>
                      </a:schemeClr>
                    </a:solidFill>
                  </a:tcPr>
                </a:tc>
                <a:tc hMerge="1">
                  <a:txBody>
                    <a:bodyPr/>
                    <a:lstStyle/>
                    <a:p>
                      <a:endParaRPr lang="fr-FR"/>
                    </a:p>
                  </a:txBody>
                  <a:tcPr/>
                </a:tc>
                <a:tc rowSpan="3">
                  <a:txBody>
                    <a:bodyPr/>
                    <a:lstStyle/>
                    <a:p>
                      <a:pPr algn="ctr" fontAlgn="ctr"/>
                      <a:r>
                        <a:rPr lang="fr-FR" sz="900" b="1" i="0" u="none" strike="noStrike" dirty="0">
                          <a:solidFill>
                            <a:schemeClr val="bg1"/>
                          </a:solidFill>
                          <a:effectLst/>
                          <a:latin typeface="Calibri" panose="020F0502020204030204" pitchFamily="34" charset="0"/>
                        </a:rPr>
                        <a:t>Investissement</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rowSpan="3">
                  <a:txBody>
                    <a:bodyPr/>
                    <a:lstStyle/>
                    <a:p>
                      <a:pPr algn="ctr" fontAlgn="ctr"/>
                      <a:r>
                        <a:rPr lang="fr-FR" sz="900" b="1" i="0" u="none" strike="noStrike" dirty="0">
                          <a:solidFill>
                            <a:schemeClr val="bg1"/>
                          </a:solidFill>
                          <a:effectLst/>
                          <a:latin typeface="Calibri" panose="020F0502020204030204" pitchFamily="34" charset="0"/>
                        </a:rPr>
                        <a:t>Temps de retour sur investissement (an)</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extLst>
                  <a:ext uri="{0D108BD9-81ED-4DB2-BD59-A6C34878D82A}">
                    <a16:rowId xmlns="" xmlns:a16="http://schemas.microsoft.com/office/drawing/2014/main" val="10000"/>
                  </a:ext>
                </a:extLst>
              </a:tr>
              <a:tr h="118453">
                <a:tc vMerge="1">
                  <a:txBody>
                    <a:bodyPr/>
                    <a:lstStyle/>
                    <a:p>
                      <a:endParaRPr lang="fr-FR"/>
                    </a:p>
                  </a:txBody>
                  <a:tcPr/>
                </a:tc>
                <a:tc vMerge="1">
                  <a:txBody>
                    <a:bodyPr/>
                    <a:lstStyle/>
                    <a:p>
                      <a:endParaRPr lang="fr-FR"/>
                    </a:p>
                  </a:txBody>
                  <a:tcPr/>
                </a:tc>
                <a:tc gridSpan="2">
                  <a:txBody>
                    <a:bodyPr/>
                    <a:lstStyle/>
                    <a:p>
                      <a:pPr algn="ctr" fontAlgn="ctr"/>
                      <a:r>
                        <a:rPr lang="fr-FR" sz="900" b="1" i="0" u="none" strike="noStrike" dirty="0">
                          <a:solidFill>
                            <a:schemeClr val="bg1"/>
                          </a:solidFill>
                          <a:effectLst/>
                          <a:latin typeface="Calibri" panose="020F0502020204030204" pitchFamily="34" charset="0"/>
                        </a:rPr>
                        <a:t>Electricité </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tx1">
                        <a:lumMod val="50000"/>
                        <a:lumOff val="50000"/>
                      </a:schemeClr>
                    </a:solidFill>
                  </a:tcPr>
                </a:tc>
                <a:tc hMerge="1">
                  <a:txBody>
                    <a:bodyPr/>
                    <a:lstStyle/>
                    <a:p>
                      <a:endParaRPr lang="fr-FR"/>
                    </a:p>
                  </a:txBody>
                  <a:tcPr/>
                </a:tc>
                <a:tc gridSpan="2">
                  <a:txBody>
                    <a:bodyPr/>
                    <a:lstStyle/>
                    <a:p>
                      <a:pPr algn="ctr" fontAlgn="ctr"/>
                      <a:r>
                        <a:rPr lang="fr-FR" sz="900" b="1" i="0" u="none" strike="noStrike" dirty="0">
                          <a:solidFill>
                            <a:schemeClr val="bg1"/>
                          </a:solidFill>
                          <a:effectLst/>
                          <a:latin typeface="Calibri" panose="020F0502020204030204" pitchFamily="34" charset="0"/>
                        </a:rPr>
                        <a:t>Gasoil</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tx1">
                        <a:lumMod val="50000"/>
                        <a:lumOff val="50000"/>
                      </a:schemeClr>
                    </a:solidFill>
                  </a:tcPr>
                </a:tc>
                <a:tc hMerge="1">
                  <a:txBody>
                    <a:bodyPr/>
                    <a:lstStyle/>
                    <a:p>
                      <a:endParaRPr lang="fr-FR"/>
                    </a:p>
                  </a:txBody>
                  <a:tcPr/>
                </a:tc>
                <a:tc rowSpan="2">
                  <a:txBody>
                    <a:bodyPr/>
                    <a:lstStyle/>
                    <a:p>
                      <a:pPr algn="ctr" fontAlgn="ctr"/>
                      <a:r>
                        <a:rPr lang="fr-FR" sz="900" b="1" i="0" u="none" strike="noStrike" dirty="0" err="1">
                          <a:solidFill>
                            <a:schemeClr val="bg1"/>
                          </a:solidFill>
                          <a:effectLst/>
                          <a:latin typeface="Calibri" panose="020F0502020204030204" pitchFamily="34" charset="0"/>
                        </a:rPr>
                        <a:t>T</a:t>
                      </a:r>
                      <a:r>
                        <a:rPr lang="fr-FR" sz="900" b="1" i="0" u="none" strike="noStrike" dirty="0">
                          <a:solidFill>
                            <a:schemeClr val="bg1"/>
                          </a:solidFill>
                          <a:effectLst/>
                          <a:latin typeface="Calibri" panose="020F0502020204030204" pitchFamily="34" charset="0"/>
                        </a:rPr>
                        <a:t> CO2/an évitées</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rowSpan="2">
                  <a:txBody>
                    <a:bodyPr/>
                    <a:lstStyle/>
                    <a:p>
                      <a:pPr algn="ctr" fontAlgn="ctr"/>
                      <a:r>
                        <a:rPr lang="fr-FR" sz="900" b="1" i="0" u="none" strike="noStrike" dirty="0">
                          <a:solidFill>
                            <a:schemeClr val="bg1"/>
                          </a:solidFill>
                          <a:effectLst/>
                          <a:latin typeface="Calibri" panose="020F0502020204030204" pitchFamily="34" charset="0"/>
                        </a:rPr>
                        <a:t>(</a:t>
                      </a:r>
                      <a:r>
                        <a:rPr lang="fr-FR" sz="900" b="1" i="0" u="none" strike="noStrike" dirty="0" err="1">
                          <a:solidFill>
                            <a:schemeClr val="bg1"/>
                          </a:solidFill>
                          <a:effectLst/>
                          <a:latin typeface="Calibri" panose="020F0502020204030204" pitchFamily="34" charset="0"/>
                        </a:rPr>
                        <a:t>Dhs</a:t>
                      </a:r>
                      <a:r>
                        <a:rPr lang="fr-FR" sz="900" b="1" i="0" u="none" strike="noStrike" dirty="0">
                          <a:solidFill>
                            <a:schemeClr val="bg1"/>
                          </a:solidFill>
                          <a:effectLst/>
                          <a:latin typeface="Calibri" panose="020F0502020204030204" pitchFamily="34" charset="0"/>
                        </a:rPr>
                        <a:t>/an)</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rowSpan="2">
                  <a:txBody>
                    <a:bodyPr/>
                    <a:lstStyle/>
                    <a:p>
                      <a:pPr algn="ctr" fontAlgn="ctr"/>
                      <a:r>
                        <a:rPr lang="fr-FR" sz="900" b="1" i="0" u="none" strike="noStrike" dirty="0">
                          <a:solidFill>
                            <a:schemeClr val="bg1"/>
                          </a:solidFill>
                          <a:effectLst/>
                          <a:latin typeface="Calibri" panose="020F0502020204030204" pitchFamily="34" charset="0"/>
                        </a:rPr>
                        <a:t>(%) facture</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vMerge="1">
                  <a:txBody>
                    <a:bodyPr/>
                    <a:lstStyle/>
                    <a:p>
                      <a:endParaRPr lang="fr-FR"/>
                    </a:p>
                  </a:txBody>
                  <a:tcPr/>
                </a:tc>
                <a:tc vMerge="1">
                  <a:txBody>
                    <a:bodyPr/>
                    <a:lstStyle/>
                    <a:p>
                      <a:endParaRPr lang="fr-FR"/>
                    </a:p>
                  </a:txBody>
                  <a:tcPr/>
                </a:tc>
                <a:extLst>
                  <a:ext uri="{0D108BD9-81ED-4DB2-BD59-A6C34878D82A}">
                    <a16:rowId xmlns="" xmlns:a16="http://schemas.microsoft.com/office/drawing/2014/main" val="10001"/>
                  </a:ext>
                </a:extLst>
              </a:tr>
              <a:tr h="392158">
                <a:tc vMerge="1">
                  <a:txBody>
                    <a:bodyPr/>
                    <a:lstStyle/>
                    <a:p>
                      <a:endParaRPr lang="fr-FR"/>
                    </a:p>
                  </a:txBody>
                  <a:tcPr/>
                </a:tc>
                <a:tc vMerge="1">
                  <a:txBody>
                    <a:bodyPr/>
                    <a:lstStyle/>
                    <a:p>
                      <a:endParaRPr lang="fr-FR"/>
                    </a:p>
                  </a:txBody>
                  <a:tcPr/>
                </a:tc>
                <a:tc>
                  <a:txBody>
                    <a:bodyPr/>
                    <a:lstStyle/>
                    <a:p>
                      <a:pPr algn="ctr" fontAlgn="ctr"/>
                      <a:r>
                        <a:rPr lang="fr-FR" sz="900" b="1" i="0" u="none" strike="noStrike" dirty="0">
                          <a:solidFill>
                            <a:schemeClr val="bg1"/>
                          </a:solidFill>
                          <a:effectLst/>
                          <a:latin typeface="Calibri" panose="020F0502020204030204" pitchFamily="34" charset="0"/>
                        </a:rPr>
                        <a:t>(kWh/an)</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a:txBody>
                    <a:bodyPr/>
                    <a:lstStyle/>
                    <a:p>
                      <a:pPr algn="ctr" fontAlgn="ctr"/>
                      <a:r>
                        <a:rPr lang="fr-FR" sz="900" b="1" i="0" u="none" strike="noStrike" dirty="0">
                          <a:solidFill>
                            <a:schemeClr val="bg1"/>
                          </a:solidFill>
                          <a:effectLst/>
                          <a:latin typeface="Calibri" panose="020F0502020204030204" pitchFamily="34" charset="0"/>
                        </a:rPr>
                        <a:t>(%) Consommation facturée</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a:txBody>
                    <a:bodyPr/>
                    <a:lstStyle/>
                    <a:p>
                      <a:pPr algn="ctr" fontAlgn="ctr"/>
                      <a:r>
                        <a:rPr lang="fr-FR" sz="900" b="1" i="0" u="none" strike="noStrike" dirty="0">
                          <a:solidFill>
                            <a:schemeClr val="bg1"/>
                          </a:solidFill>
                          <a:effectLst/>
                          <a:latin typeface="Calibri" panose="020F0502020204030204" pitchFamily="34" charset="0"/>
                        </a:rPr>
                        <a:t> (L/an)</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a:txBody>
                    <a:bodyPr/>
                    <a:lstStyle/>
                    <a:p>
                      <a:pPr algn="ctr" fontAlgn="ctr"/>
                      <a:r>
                        <a:rPr lang="fr-FR" sz="900" b="1" i="0" u="none" strike="noStrike" dirty="0">
                          <a:solidFill>
                            <a:schemeClr val="bg1"/>
                          </a:solidFill>
                          <a:effectLst/>
                          <a:latin typeface="Calibri" panose="020F0502020204030204" pitchFamily="34" charset="0"/>
                        </a:rPr>
                        <a:t>(%) Consommation facturée</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lumMod val="50000"/>
                        <a:lumOff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 xmlns:a16="http://schemas.microsoft.com/office/drawing/2014/main" val="10002"/>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1</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dirty="0">
                          <a:solidFill>
                            <a:srgbClr val="000000"/>
                          </a:solidFill>
                          <a:effectLst/>
                          <a:latin typeface="Calibri" panose="020F0502020204030204" pitchFamily="34" charset="0"/>
                        </a:rPr>
                        <a:t>  Optimisation de la puissance souscrite du  </a:t>
                      </a:r>
                    </a:p>
                    <a:p>
                      <a:pPr algn="l" fontAlgn="ctr"/>
                      <a:r>
                        <a:rPr lang="fr-FR" sz="800" b="0" i="0" u="none" strike="noStrike" dirty="0">
                          <a:solidFill>
                            <a:srgbClr val="000000"/>
                          </a:solidFill>
                          <a:effectLst/>
                          <a:latin typeface="Calibri" panose="020F0502020204030204" pitchFamily="34" charset="0"/>
                        </a:rPr>
                        <a:t>  contrat 3932260</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1 506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0,3%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1,33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 xmlns:a16="http://schemas.microsoft.com/office/drawing/2014/main" val="10003"/>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2</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dirty="0">
                          <a:solidFill>
                            <a:srgbClr val="000000"/>
                          </a:solidFill>
                          <a:effectLst/>
                          <a:latin typeface="Calibri" panose="020F0502020204030204" pitchFamily="34" charset="0"/>
                        </a:rPr>
                        <a:t>  Modification de l’option tarifaire du </a:t>
                      </a:r>
                    </a:p>
                    <a:p>
                      <a:pPr algn="l" fontAlgn="ctr"/>
                      <a:r>
                        <a:rPr lang="fr-FR" sz="800" b="0" i="0" u="none" strike="noStrike" dirty="0">
                          <a:solidFill>
                            <a:srgbClr val="000000"/>
                          </a:solidFill>
                          <a:effectLst/>
                          <a:latin typeface="Calibri" panose="020F0502020204030204" pitchFamily="34" charset="0"/>
                        </a:rPr>
                        <a:t>  contrat 3932246</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15 072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0,66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 xmlns:a16="http://schemas.microsoft.com/office/drawing/2014/main" val="10004"/>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3</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dirty="0">
                          <a:solidFill>
                            <a:srgbClr val="000000"/>
                          </a:solidFill>
                          <a:effectLst/>
                          <a:latin typeface="Calibri" panose="020F0502020204030204" pitchFamily="34" charset="0"/>
                        </a:rPr>
                        <a:t>  Optimisation des pertes énergétique dans </a:t>
                      </a:r>
                    </a:p>
                    <a:p>
                      <a:pPr algn="l" fontAlgn="ctr"/>
                      <a:r>
                        <a:rPr lang="fr-FR" sz="800" b="0" i="0" u="none" strike="noStrike" dirty="0">
                          <a:solidFill>
                            <a:srgbClr val="000000"/>
                          </a:solidFill>
                          <a:effectLst/>
                          <a:latin typeface="Calibri" panose="020F0502020204030204" pitchFamily="34" charset="0"/>
                        </a:rPr>
                        <a:t>  les conducteurs électrique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3 000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0,4%</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2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2 332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0%</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8,58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5"/>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4</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dirty="0">
                          <a:solidFill>
                            <a:srgbClr val="000000"/>
                          </a:solidFill>
                          <a:effectLst/>
                          <a:latin typeface="Calibri" panose="020F0502020204030204" pitchFamily="34" charset="0"/>
                        </a:rPr>
                        <a:t>  Ajustement des branchements réseaux </a:t>
                      </a:r>
                    </a:p>
                    <a:p>
                      <a:pPr algn="l" fontAlgn="ctr"/>
                      <a:r>
                        <a:rPr lang="fr-FR" sz="800" b="0" i="0" u="none" strike="noStrike" dirty="0">
                          <a:solidFill>
                            <a:srgbClr val="000000"/>
                          </a:solidFill>
                          <a:effectLst/>
                          <a:latin typeface="Calibri" panose="020F0502020204030204" pitchFamily="34" charset="0"/>
                        </a:rPr>
                        <a:t>  hydrauliques et réparation des fuites</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40 000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26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31 091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15 000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0,48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6"/>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5</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dirty="0">
                          <a:solidFill>
                            <a:srgbClr val="000000"/>
                          </a:solidFill>
                          <a:effectLst/>
                          <a:latin typeface="Calibri" panose="020F0502020204030204" pitchFamily="34" charset="0"/>
                        </a:rPr>
                        <a:t>  Installation de démarreur pour la pompe </a:t>
                      </a:r>
                    </a:p>
                    <a:p>
                      <a:pPr algn="l" fontAlgn="ctr"/>
                      <a:r>
                        <a:rPr lang="fr-FR" sz="800" b="0" i="0" u="none" strike="noStrike" dirty="0">
                          <a:solidFill>
                            <a:srgbClr val="000000"/>
                          </a:solidFill>
                          <a:effectLst/>
                          <a:latin typeface="Calibri" panose="020F0502020204030204" pitchFamily="34" charset="0"/>
                        </a:rPr>
                        <a:t>  immergée R2</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23 562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15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18 314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1,09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7"/>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6</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Installation de variateur de vitesse pour la </a:t>
                      </a:r>
                    </a:p>
                    <a:p>
                      <a:pPr algn="l" fontAlgn="ctr"/>
                      <a:r>
                        <a:rPr lang="fr-FR" sz="800" b="0" i="0" u="none" strike="noStrike" dirty="0">
                          <a:solidFill>
                            <a:srgbClr val="000000"/>
                          </a:solidFill>
                          <a:effectLst/>
                          <a:latin typeface="Calibri" panose="020F0502020204030204" pitchFamily="34" charset="0"/>
                        </a:rPr>
                        <a:t>  pompe de </a:t>
                      </a:r>
                      <a:r>
                        <a:rPr lang="fr-FR" sz="800" b="0" i="0" u="none" strike="noStrike" dirty="0" err="1">
                          <a:solidFill>
                            <a:srgbClr val="000000"/>
                          </a:solidFill>
                          <a:effectLst/>
                          <a:latin typeface="Calibri" panose="020F0502020204030204" pitchFamily="34" charset="0"/>
                        </a:rPr>
                        <a:t>fertigation</a:t>
                      </a:r>
                      <a:r>
                        <a:rPr lang="fr-FR" sz="800" b="0" i="0" u="none" strike="noStrike" dirty="0">
                          <a:solidFill>
                            <a:srgbClr val="000000"/>
                          </a:solidFill>
                          <a:effectLst/>
                          <a:latin typeface="Calibri" panose="020F0502020204030204" pitchFamily="34" charset="0"/>
                        </a:rPr>
                        <a:t> F2</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100 127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13%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65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77 826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13%</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50 000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0,64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08"/>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7</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Augmenter l’efficacité des moteurs de   </a:t>
                      </a:r>
                    </a:p>
                    <a:p>
                      <a:pPr algn="l" fontAlgn="ctr"/>
                      <a:r>
                        <a:rPr lang="fr-FR" sz="800" b="0" i="0" u="none" strike="noStrike" dirty="0">
                          <a:solidFill>
                            <a:srgbClr val="000000"/>
                          </a:solidFill>
                          <a:effectLst/>
                          <a:latin typeface="Calibri" panose="020F0502020204030204" pitchFamily="34" charset="0"/>
                        </a:rPr>
                        <a:t>  </a:t>
                      </a:r>
                      <a:r>
                        <a:rPr lang="fr-FR" sz="800" b="0" i="0" u="none" strike="noStrike" dirty="0" err="1">
                          <a:solidFill>
                            <a:srgbClr val="000000"/>
                          </a:solidFill>
                          <a:effectLst/>
                          <a:latin typeface="Calibri" panose="020F0502020204030204" pitchFamily="34" charset="0"/>
                        </a:rPr>
                        <a:t>fertigation</a:t>
                      </a:r>
                      <a:r>
                        <a:rPr lang="fr-FR" sz="800" b="0" i="0" u="none" strike="noStrike" dirty="0">
                          <a:solidFill>
                            <a:srgbClr val="000000"/>
                          </a:solidFill>
                          <a:effectLst/>
                          <a:latin typeface="Calibri" panose="020F0502020204030204" pitchFamily="34" charset="0"/>
                        </a:rPr>
                        <a:t> F1 et F2</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9 000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1%</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                                    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6 995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1%</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80 000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11,44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extLst>
                  <a:ext uri="{0D108BD9-81ED-4DB2-BD59-A6C34878D82A}">
                    <a16:rowId xmlns="" xmlns:a16="http://schemas.microsoft.com/office/drawing/2014/main" val="10009"/>
                  </a:ext>
                </a:extLst>
              </a:tr>
              <a:tr h="294525">
                <a:tc>
                  <a:txBody>
                    <a:bodyPr/>
                    <a:lstStyle/>
                    <a:p>
                      <a:pPr algn="ctr" fontAlgn="ctr"/>
                      <a:r>
                        <a:rPr lang="fr-FR" sz="900" b="0" i="0" u="none" strike="noStrike" dirty="0">
                          <a:solidFill>
                            <a:srgbClr val="FFFFFF"/>
                          </a:solidFill>
                          <a:effectLst/>
                          <a:latin typeface="Calibri" panose="020F0502020204030204" pitchFamily="34" charset="0"/>
                        </a:rPr>
                        <a:t>Projet n° 8</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Programme de maintenance préventif des   </a:t>
                      </a:r>
                    </a:p>
                    <a:p>
                      <a:pPr algn="l" fontAlgn="ctr"/>
                      <a:r>
                        <a:rPr lang="fr-FR" sz="800" b="0" i="0" u="none" strike="noStrike" dirty="0">
                          <a:solidFill>
                            <a:srgbClr val="000000"/>
                          </a:solidFill>
                          <a:effectLst/>
                          <a:latin typeface="Calibri" panose="020F0502020204030204" pitchFamily="34" charset="0"/>
                        </a:rPr>
                        <a:t>  </a:t>
                      </a:r>
                      <a:r>
                        <a:rPr lang="fr-FR" sz="800" b="0" i="0" u="none" strike="noStrike" dirty="0" err="1">
                          <a:solidFill>
                            <a:srgbClr val="000000"/>
                          </a:solidFill>
                          <a:effectLst/>
                          <a:latin typeface="Calibri" panose="020F0502020204030204" pitchFamily="34" charset="0"/>
                        </a:rPr>
                        <a:t>systemes</a:t>
                      </a:r>
                      <a:r>
                        <a:rPr lang="fr-FR" sz="800" b="0" i="0" u="none" strike="noStrike" dirty="0">
                          <a:solidFill>
                            <a:srgbClr val="000000"/>
                          </a:solidFill>
                          <a:effectLst/>
                          <a:latin typeface="Calibri" panose="020F0502020204030204" pitchFamily="34" charset="0"/>
                        </a:rPr>
                        <a:t> de pompage (stations de </a:t>
                      </a:r>
                      <a:r>
                        <a:rPr lang="fr-FR" sz="800" b="0" i="0" u="none" strike="noStrike" dirty="0" err="1">
                          <a:solidFill>
                            <a:srgbClr val="000000"/>
                          </a:solidFill>
                          <a:effectLst/>
                          <a:latin typeface="Calibri" panose="020F0502020204030204" pitchFamily="34" charset="0"/>
                        </a:rPr>
                        <a:t>tete</a:t>
                      </a:r>
                      <a:r>
                        <a:rPr lang="fr-FR" sz="800" b="0" i="0" u="none" strike="noStrike" dirty="0">
                          <a:solidFill>
                            <a:srgbClr val="000000"/>
                          </a:solidFill>
                          <a:effectLst/>
                          <a:latin typeface="Calibri" panose="020F0502020204030204" pitchFamily="34" charset="0"/>
                        </a:rPr>
                        <a:t>)</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8 000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                                    5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6 218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3,22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10"/>
                  </a:ext>
                </a:extLst>
              </a:tr>
              <a:tr h="234966">
                <a:tc>
                  <a:txBody>
                    <a:bodyPr/>
                    <a:lstStyle/>
                    <a:p>
                      <a:pPr algn="ctr" fontAlgn="ctr"/>
                      <a:r>
                        <a:rPr lang="fr-FR" sz="900" b="0" i="0" u="none" strike="noStrike" dirty="0">
                          <a:solidFill>
                            <a:srgbClr val="FFFFFF"/>
                          </a:solidFill>
                          <a:effectLst/>
                          <a:latin typeface="Calibri" panose="020F0502020204030204" pitchFamily="34" charset="0"/>
                        </a:rPr>
                        <a:t>Projet n° 9</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l" fontAlgn="ct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Mise en place d’un système de mesure et  </a:t>
                      </a:r>
                    </a:p>
                    <a:p>
                      <a:pPr algn="l" fontAlgn="ctr"/>
                      <a:r>
                        <a:rPr lang="fr-FR" sz="800" b="0" i="0" u="none" strike="noStrike" dirty="0">
                          <a:solidFill>
                            <a:srgbClr val="000000"/>
                          </a:solidFill>
                          <a:effectLst/>
                          <a:latin typeface="Calibri" panose="020F0502020204030204" pitchFamily="34" charset="0"/>
                        </a:rPr>
                        <a:t>  de gestion de l’énergie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38 404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450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41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33 900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5%</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100 000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tc>
                  <a:txBody>
                    <a:bodyPr/>
                    <a:lstStyle/>
                    <a:p>
                      <a:pPr algn="ctr" fontAlgn="ctr"/>
                      <a:r>
                        <a:rPr lang="fr-FR" sz="800" b="0" i="0" u="none" strike="noStrike" dirty="0">
                          <a:solidFill>
                            <a:srgbClr val="000000"/>
                          </a:solidFill>
                          <a:effectLst/>
                          <a:latin typeface="Calibri" panose="020F0502020204030204" pitchFamily="34" charset="0"/>
                        </a:rPr>
                        <a:t>2,95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10011"/>
                  </a:ext>
                </a:extLst>
              </a:tr>
              <a:tr h="392158">
                <a:tc>
                  <a:txBody>
                    <a:bodyPr/>
                    <a:lstStyle/>
                    <a:p>
                      <a:pPr algn="ctr" fontAlgn="ctr"/>
                      <a:r>
                        <a:rPr lang="fr-FR" sz="900" b="0" i="0" u="none" strike="noStrike" dirty="0">
                          <a:solidFill>
                            <a:srgbClr val="FFFFFF"/>
                          </a:solidFill>
                          <a:effectLst/>
                          <a:latin typeface="Calibri" panose="020F0502020204030204" pitchFamily="34" charset="0"/>
                        </a:rPr>
                        <a:t>Projet n° 10</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a:txBody>
                    <a:bodyPr/>
                    <a:lstStyle/>
                    <a:p>
                      <a:pPr algn="l" fontAlgn="ct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Utilisation de l’énergie solaire </a:t>
                      </a:r>
                    </a:p>
                    <a:p>
                      <a:pPr algn="l" fontAlgn="ctr"/>
                      <a:r>
                        <a:rPr lang="fr-FR" sz="800" b="0" i="0" u="none" strike="noStrike" dirty="0">
                          <a:solidFill>
                            <a:srgbClr val="000000"/>
                          </a:solidFill>
                          <a:effectLst/>
                          <a:latin typeface="Calibri" panose="020F0502020204030204" pitchFamily="34" charset="0"/>
                        </a:rPr>
                        <a:t>  photovoltaïque : Pompage solaire Direct  </a:t>
                      </a:r>
                    </a:p>
                    <a:p>
                      <a:pPr algn="l" fontAlgn="ctr"/>
                      <a:r>
                        <a:rPr lang="fr-FR" sz="800" b="0" i="0" u="none" strike="noStrike" dirty="0">
                          <a:solidFill>
                            <a:srgbClr val="000000"/>
                          </a:solidFill>
                          <a:effectLst/>
                          <a:latin typeface="Calibri" panose="020F0502020204030204" pitchFamily="34" charset="0"/>
                        </a:rPr>
                        <a:t>  pour la pompe de </a:t>
                      </a:r>
                      <a:r>
                        <a:rPr lang="fr-FR" sz="800" b="0" i="0" u="none" strike="noStrike" dirty="0" err="1">
                          <a:solidFill>
                            <a:srgbClr val="000000"/>
                          </a:solidFill>
                          <a:effectLst/>
                          <a:latin typeface="Calibri" panose="020F0502020204030204" pitchFamily="34" charset="0"/>
                        </a:rPr>
                        <a:t>roufelement</a:t>
                      </a:r>
                      <a:r>
                        <a:rPr lang="fr-FR" sz="800" b="0" i="0" u="none" strike="noStrike" dirty="0">
                          <a:solidFill>
                            <a:srgbClr val="000000"/>
                          </a:solidFill>
                          <a:effectLst/>
                          <a:latin typeface="Calibri" panose="020F0502020204030204" pitchFamily="34" charset="0"/>
                        </a:rPr>
                        <a:t> F2</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70 000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9%</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70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54 409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8%</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509 898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ctr" fontAlgn="ctr"/>
                      <a:r>
                        <a:rPr lang="fr-FR" sz="800" b="0" i="0" u="none" strike="noStrike" dirty="0">
                          <a:solidFill>
                            <a:srgbClr val="000000"/>
                          </a:solidFill>
                          <a:effectLst/>
                          <a:latin typeface="Calibri" panose="020F0502020204030204" pitchFamily="34" charset="0"/>
                        </a:rPr>
                        <a:t>9,37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extLst>
                  <a:ext uri="{0D108BD9-81ED-4DB2-BD59-A6C34878D82A}">
                    <a16:rowId xmlns="" xmlns:a16="http://schemas.microsoft.com/office/drawing/2014/main" val="10012"/>
                  </a:ext>
                </a:extLst>
              </a:tr>
              <a:tr h="392158">
                <a:tc>
                  <a:txBody>
                    <a:bodyPr/>
                    <a:lstStyle/>
                    <a:p>
                      <a:pPr algn="ctr" fontAlgn="ctr"/>
                      <a:r>
                        <a:rPr lang="fr-FR" sz="900" b="0" i="0" u="none" strike="noStrike" dirty="0">
                          <a:solidFill>
                            <a:srgbClr val="FFFFFF"/>
                          </a:solidFill>
                          <a:effectLst/>
                          <a:latin typeface="Calibri" panose="020F0502020204030204" pitchFamily="34" charset="0"/>
                        </a:rPr>
                        <a:t>Projet n° 11</a:t>
                      </a:r>
                    </a:p>
                  </a:txBody>
                  <a:tcPr marL="2284" marR="2284" marT="2284" marB="0" anchor="ctr">
                    <a:lnL w="12700" cap="flat" cmpd="sng" algn="ctr">
                      <a:solidFill>
                        <a:prstClr val="white"/>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184984"/>
                    </a:solidFill>
                  </a:tcPr>
                </a:tc>
                <a:tc>
                  <a:txBody>
                    <a:bodyPr/>
                    <a:lstStyle/>
                    <a:p>
                      <a:pPr algn="l" fontAlgn="ctr"/>
                      <a:r>
                        <a:rPr lang="fr-FR" sz="900" b="0" i="0" u="none" strike="noStrike"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Utilisation de l’énergie solaire </a:t>
                      </a:r>
                    </a:p>
                    <a:p>
                      <a:pPr algn="l" fontAlgn="ctr"/>
                      <a:r>
                        <a:rPr lang="fr-FR" sz="800" b="0" i="0" u="none" strike="noStrike" dirty="0">
                          <a:solidFill>
                            <a:srgbClr val="000000"/>
                          </a:solidFill>
                          <a:effectLst/>
                          <a:latin typeface="Calibri" panose="020F0502020204030204" pitchFamily="34" charset="0"/>
                        </a:rPr>
                        <a:t>  photovoltaïque : Microcentrales solaires </a:t>
                      </a:r>
                    </a:p>
                    <a:p>
                      <a:pPr algn="l" fontAlgn="ctr"/>
                      <a:r>
                        <a:rPr lang="fr-FR" sz="800" b="0" i="0" u="none" strike="noStrike" dirty="0">
                          <a:solidFill>
                            <a:srgbClr val="000000"/>
                          </a:solidFill>
                          <a:effectLst/>
                          <a:latin typeface="Calibri" panose="020F0502020204030204" pitchFamily="34" charset="0"/>
                        </a:rPr>
                        <a:t> </a:t>
                      </a:r>
                      <a:r>
                        <a:rPr lang="fr-FR" sz="800" b="0" i="0" u="none" strike="noStrike" baseline="0" dirty="0">
                          <a:solidFill>
                            <a:srgbClr val="000000"/>
                          </a:solidFill>
                          <a:effectLst/>
                          <a:latin typeface="Calibri" panose="020F0502020204030204" pitchFamily="34" charset="0"/>
                        </a:rPr>
                        <a:t> </a:t>
                      </a:r>
                      <a:r>
                        <a:rPr lang="fr-FR" sz="800" b="0" i="0" u="none" strike="noStrike" dirty="0">
                          <a:solidFill>
                            <a:srgbClr val="000000"/>
                          </a:solidFill>
                          <a:effectLst/>
                          <a:latin typeface="Calibri" panose="020F0502020204030204" pitchFamily="34" charset="0"/>
                        </a:rPr>
                        <a:t>Photovoltaïques pour l'exploitation agricole</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188 000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24%</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123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146 127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24%</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900 000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tc>
                  <a:txBody>
                    <a:bodyPr/>
                    <a:lstStyle/>
                    <a:p>
                      <a:pPr algn="ctr" fontAlgn="ctr"/>
                      <a:r>
                        <a:rPr lang="fr-FR" sz="900" b="0" i="0" u="none" strike="noStrike" dirty="0">
                          <a:solidFill>
                            <a:srgbClr val="000000"/>
                          </a:solidFill>
                          <a:effectLst/>
                          <a:latin typeface="Calibri" panose="020F0502020204030204" pitchFamily="34" charset="0"/>
                        </a:rPr>
                        <a:t>6,16   </a:t>
                      </a:r>
                    </a:p>
                  </a:txBody>
                  <a:tcPr marL="2284" marR="2284" marT="2284" marB="0" anchor="ct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accent1">
                        <a:lumMod val="20000"/>
                        <a:lumOff val="80000"/>
                      </a:schemeClr>
                    </a:solidFill>
                  </a:tcPr>
                </a:tc>
                <a:extLst>
                  <a:ext uri="{0D108BD9-81ED-4DB2-BD59-A6C34878D82A}">
                    <a16:rowId xmlns="" xmlns:a16="http://schemas.microsoft.com/office/drawing/2014/main" val="10013"/>
                  </a:ext>
                </a:extLst>
              </a:tr>
            </a:tbl>
          </a:graphicData>
        </a:graphic>
      </p:graphicFrame>
      <p:sp>
        <p:nvSpPr>
          <p:cNvPr id="15" name="Rectangle 14"/>
          <p:cNvSpPr/>
          <p:nvPr/>
        </p:nvSpPr>
        <p:spPr>
          <a:xfrm>
            <a:off x="110136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8809" y="431355"/>
            <a:ext cx="329296" cy="533604"/>
          </a:xfrm>
          <a:prstGeom prst="rect">
            <a:avLst/>
          </a:prstGeom>
        </p:spPr>
      </p:pic>
      <p:grpSp>
        <p:nvGrpSpPr>
          <p:cNvPr id="18" name="Group 17"/>
          <p:cNvGrpSpPr/>
          <p:nvPr/>
        </p:nvGrpSpPr>
        <p:grpSpPr>
          <a:xfrm>
            <a:off x="11188809" y="3960091"/>
            <a:ext cx="3421330" cy="4407446"/>
            <a:chOff x="4421757" y="3739789"/>
            <a:chExt cx="3352918" cy="4319315"/>
          </a:xfrm>
        </p:grpSpPr>
        <p:sp>
          <p:nvSpPr>
            <p:cNvPr id="19" name="Rectangle 18"/>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260608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3048000"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200" b="1" dirty="0">
                <a:solidFill>
                  <a:schemeClr val="tx1">
                    <a:lumMod val="50000"/>
                    <a:lumOff val="50000"/>
                  </a:schemeClr>
                </a:solidFill>
                <a:latin typeface="Helvetica"/>
                <a:ea typeface="+mn-ea"/>
                <a:cs typeface="Helvetica"/>
              </a:rPr>
              <a:t>Bilan énergétique et budgétaire</a:t>
            </a:r>
          </a:p>
          <a:p>
            <a:pPr>
              <a:lnSpc>
                <a:spcPct val="100000"/>
              </a:lnSpc>
              <a:defRPr/>
            </a:pPr>
            <a:r>
              <a:rPr lang="fr-FR" sz="3200" b="1" dirty="0">
                <a:solidFill>
                  <a:srgbClr val="589834"/>
                </a:solidFill>
                <a:latin typeface="Helvetica"/>
                <a:ea typeface="+mn-ea"/>
                <a:cs typeface="Helvetica"/>
              </a:rPr>
              <a:t>des actions choisies</a:t>
            </a:r>
          </a:p>
        </p:txBody>
      </p:sp>
      <p:graphicFrame>
        <p:nvGraphicFramePr>
          <p:cNvPr id="4" name="Tableau 4"/>
          <p:cNvGraphicFramePr>
            <a:graphicFrameLocks noGrp="1"/>
          </p:cNvGraphicFramePr>
          <p:nvPr>
            <p:extLst>
              <p:ext uri="{D42A27DB-BD31-4B8C-83A1-F6EECF244321}">
                <p14:modId xmlns:p14="http://schemas.microsoft.com/office/powerpoint/2010/main" val="349323544"/>
              </p:ext>
            </p:extLst>
          </p:nvPr>
        </p:nvGraphicFramePr>
        <p:xfrm>
          <a:off x="3146473" y="1920733"/>
          <a:ext cx="8247241" cy="2205428"/>
        </p:xfrm>
        <a:graphic>
          <a:graphicData uri="http://schemas.openxmlformats.org/drawingml/2006/table">
            <a:tbl>
              <a:tblPr/>
              <a:tblGrid>
                <a:gridCol w="1782138">
                  <a:extLst>
                    <a:ext uri="{9D8B030D-6E8A-4147-A177-3AD203B41FA5}">
                      <a16:colId xmlns="" xmlns:a16="http://schemas.microsoft.com/office/drawing/2014/main" val="20000"/>
                    </a:ext>
                  </a:extLst>
                </a:gridCol>
                <a:gridCol w="1532732">
                  <a:extLst>
                    <a:ext uri="{9D8B030D-6E8A-4147-A177-3AD203B41FA5}">
                      <a16:colId xmlns="" xmlns:a16="http://schemas.microsoft.com/office/drawing/2014/main" val="20001"/>
                    </a:ext>
                  </a:extLst>
                </a:gridCol>
                <a:gridCol w="1548215">
                  <a:extLst>
                    <a:ext uri="{9D8B030D-6E8A-4147-A177-3AD203B41FA5}">
                      <a16:colId xmlns="" xmlns:a16="http://schemas.microsoft.com/office/drawing/2014/main" val="20002"/>
                    </a:ext>
                  </a:extLst>
                </a:gridCol>
                <a:gridCol w="1757222">
                  <a:extLst>
                    <a:ext uri="{9D8B030D-6E8A-4147-A177-3AD203B41FA5}">
                      <a16:colId xmlns="" xmlns:a16="http://schemas.microsoft.com/office/drawing/2014/main" val="20003"/>
                    </a:ext>
                  </a:extLst>
                </a:gridCol>
                <a:gridCol w="1626934">
                  <a:extLst>
                    <a:ext uri="{9D8B030D-6E8A-4147-A177-3AD203B41FA5}">
                      <a16:colId xmlns="" xmlns:a16="http://schemas.microsoft.com/office/drawing/2014/main" val="20004"/>
                    </a:ext>
                  </a:extLst>
                </a:gridCol>
              </a:tblGrid>
              <a:tr h="264923">
                <a:tc rowSpan="2">
                  <a:txBody>
                    <a:bodyPr/>
                    <a:lstStyle/>
                    <a:p>
                      <a:pPr algn="ctr" fontAlgn="ctr"/>
                      <a:r>
                        <a:rPr lang="fr-FR" sz="1300" b="1" i="0" u="none" strike="noStrike" dirty="0">
                          <a:solidFill>
                            <a:srgbClr val="FFFFFF"/>
                          </a:solidFill>
                          <a:effectLst/>
                          <a:latin typeface="Roboto"/>
                          <a:cs typeface="Roboto"/>
                        </a:rPr>
                        <a:t>Poste</a:t>
                      </a:r>
                    </a:p>
                  </a:txBody>
                  <a:tcPr marL="5564" marR="5564" marT="5564"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gridSpan="2">
                  <a:txBody>
                    <a:bodyPr/>
                    <a:lstStyle/>
                    <a:p>
                      <a:pPr algn="ctr" fontAlgn="ctr"/>
                      <a:r>
                        <a:rPr lang="fr-FR" sz="1300" b="1" i="0" u="none" strike="noStrike" dirty="0">
                          <a:solidFill>
                            <a:srgbClr val="FFFFFF"/>
                          </a:solidFill>
                          <a:effectLst/>
                          <a:latin typeface="Roboto"/>
                          <a:cs typeface="Roboto"/>
                        </a:rPr>
                        <a:t>Gains annuels (</a:t>
                      </a:r>
                      <a:r>
                        <a:rPr lang="fr-FR" sz="1300" b="1" i="0" u="none" strike="noStrike" dirty="0" err="1">
                          <a:solidFill>
                            <a:srgbClr val="FFFFFF"/>
                          </a:solidFill>
                          <a:effectLst/>
                          <a:latin typeface="Roboto"/>
                          <a:cs typeface="Roboto"/>
                        </a:rPr>
                        <a:t>Dhs</a:t>
                      </a:r>
                      <a:r>
                        <a:rPr lang="fr-FR" sz="1300" b="1" i="0" u="none" strike="noStrike" dirty="0">
                          <a:solidFill>
                            <a:srgbClr val="FFFFFF"/>
                          </a:solidFill>
                          <a:effectLst/>
                          <a:latin typeface="Roboto"/>
                          <a:cs typeface="Roboto"/>
                        </a:rPr>
                        <a:t>/an)</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hMerge="1">
                  <a:txBody>
                    <a:bodyPr/>
                    <a:lstStyle/>
                    <a:p>
                      <a:endParaRPr lang="fr-FR"/>
                    </a:p>
                  </a:txBody>
                  <a:tcPr/>
                </a:tc>
                <a:tc gridSpan="2">
                  <a:txBody>
                    <a:bodyPr/>
                    <a:lstStyle/>
                    <a:p>
                      <a:pPr algn="ctr" fontAlgn="ctr"/>
                      <a:r>
                        <a:rPr lang="fr-FR" sz="1300" b="1" i="0" u="none" strike="noStrike">
                          <a:solidFill>
                            <a:srgbClr val="FFFFFF"/>
                          </a:solidFill>
                          <a:effectLst/>
                          <a:latin typeface="Roboto"/>
                          <a:cs typeface="Roboto"/>
                        </a:rPr>
                        <a:t>Economies annuelles</a:t>
                      </a:r>
                    </a:p>
                  </a:txBody>
                  <a:tcPr marL="5564" marR="5564" marT="5564"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hMerge="1">
                  <a:txBody>
                    <a:bodyPr/>
                    <a:lstStyle/>
                    <a:p>
                      <a:endParaRPr lang="fr-FR"/>
                    </a:p>
                  </a:txBody>
                  <a:tcPr/>
                </a:tc>
                <a:extLst>
                  <a:ext uri="{0D108BD9-81ED-4DB2-BD59-A6C34878D82A}">
                    <a16:rowId xmlns="" xmlns:a16="http://schemas.microsoft.com/office/drawing/2014/main" val="10000"/>
                  </a:ext>
                </a:extLst>
              </a:tr>
              <a:tr h="264923">
                <a:tc vMerge="1">
                  <a:txBody>
                    <a:bodyPr/>
                    <a:lstStyle/>
                    <a:p>
                      <a:endParaRPr lang="fr-FR"/>
                    </a:p>
                  </a:txBody>
                  <a:tcPr/>
                </a:tc>
                <a:tc>
                  <a:txBody>
                    <a:bodyPr/>
                    <a:lstStyle/>
                    <a:p>
                      <a:pPr algn="ctr" fontAlgn="ctr"/>
                      <a:r>
                        <a:rPr lang="fr-FR" sz="1300" b="1" i="0" u="none" strike="noStrike" dirty="0">
                          <a:solidFill>
                            <a:srgbClr val="FFFFFF"/>
                          </a:solidFill>
                          <a:effectLst/>
                          <a:latin typeface="Roboto"/>
                          <a:cs typeface="Roboto"/>
                        </a:rPr>
                        <a:t>Gain en </a:t>
                      </a:r>
                      <a:r>
                        <a:rPr lang="fr-FR" sz="1300" b="1" i="0" u="none" strike="noStrike" dirty="0" err="1">
                          <a:solidFill>
                            <a:srgbClr val="FFFFFF"/>
                          </a:solidFill>
                          <a:effectLst/>
                          <a:latin typeface="Roboto"/>
                          <a:cs typeface="Roboto"/>
                        </a:rPr>
                        <a:t>Dhs</a:t>
                      </a:r>
                      <a:r>
                        <a:rPr lang="fr-FR" sz="1300" b="1" i="0" u="none" strike="noStrike" dirty="0">
                          <a:solidFill>
                            <a:srgbClr val="FFFFFF"/>
                          </a:solidFill>
                          <a:effectLst/>
                          <a:latin typeface="Roboto"/>
                          <a:cs typeface="Roboto"/>
                        </a:rPr>
                        <a:t>/an</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Electricité (kWh/an)</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Gasoil (L/an)</a:t>
                      </a:r>
                    </a:p>
                  </a:txBody>
                  <a:tcPr marL="5564" marR="5564" marT="5564"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89834"/>
                    </a:solidFill>
                  </a:tcPr>
                </a:tc>
                <a:extLst>
                  <a:ext uri="{0D108BD9-81ED-4DB2-BD59-A6C34878D82A}">
                    <a16:rowId xmlns="" xmlns:a16="http://schemas.microsoft.com/office/drawing/2014/main" val="10001"/>
                  </a:ext>
                </a:extLst>
              </a:tr>
              <a:tr h="264923">
                <a:tc>
                  <a:txBody>
                    <a:bodyPr/>
                    <a:lstStyle/>
                    <a:p>
                      <a:pPr algn="ctr" fontAlgn="b"/>
                      <a:r>
                        <a:rPr lang="fr-FR" sz="1300" b="0" i="0" u="none" strike="noStrike">
                          <a:solidFill>
                            <a:srgbClr val="000000"/>
                          </a:solidFill>
                          <a:effectLst/>
                          <a:latin typeface="Roboto"/>
                          <a:cs typeface="Roboto"/>
                        </a:rPr>
                        <a:t>Facture électrique</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16 578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4,99%</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64923">
                <a:tc>
                  <a:txBody>
                    <a:bodyPr/>
                    <a:lstStyle/>
                    <a:p>
                      <a:pPr algn="ctr" fontAlgn="b"/>
                      <a:r>
                        <a:rPr lang="fr-FR" sz="1300" b="0" i="0" u="none" strike="noStrike">
                          <a:solidFill>
                            <a:srgbClr val="000000"/>
                          </a:solidFill>
                          <a:effectLst/>
                          <a:latin typeface="Roboto"/>
                          <a:cs typeface="Roboto"/>
                        </a:rPr>
                        <a:t>Pompage</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129 563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38,98%</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 172 689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350967">
                <a:tc>
                  <a:txBody>
                    <a:bodyPr/>
                    <a:lstStyle/>
                    <a:p>
                      <a:pPr algn="ctr" fontAlgn="ctr"/>
                      <a:r>
                        <a:rPr lang="fr-FR" sz="1300" b="0" i="0" u="none" strike="noStrike">
                          <a:solidFill>
                            <a:srgbClr val="000000"/>
                          </a:solidFill>
                          <a:effectLst/>
                          <a:latin typeface="Roboto"/>
                          <a:cs typeface="Roboto"/>
                        </a:rPr>
                        <a:t>Maintenance </a:t>
                      </a:r>
                    </a:p>
                  </a:txBody>
                  <a:tcPr marL="5564" marR="5564" marT="55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rgbClr val="000000"/>
                          </a:solidFill>
                          <a:effectLst/>
                          <a:latin typeface="Roboto"/>
                          <a:cs typeface="Roboto"/>
                        </a:rPr>
                        <a:t>6 218   </a:t>
                      </a:r>
                    </a:p>
                  </a:txBody>
                  <a:tcPr marL="5564" marR="5564" marT="55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effectLst/>
                          <a:latin typeface="Roboto"/>
                          <a:cs typeface="Roboto"/>
                        </a:rPr>
                        <a:t>1,87%</a:t>
                      </a:r>
                    </a:p>
                  </a:txBody>
                  <a:tcPr marL="5564" marR="5564" marT="55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64923">
                <a:tc>
                  <a:txBody>
                    <a:bodyPr/>
                    <a:lstStyle/>
                    <a:p>
                      <a:pPr algn="ctr" fontAlgn="b"/>
                      <a:r>
                        <a:rPr lang="fr-FR" sz="1300" b="0" i="0" u="none" strike="noStrike">
                          <a:solidFill>
                            <a:srgbClr val="000000"/>
                          </a:solidFill>
                          <a:effectLst/>
                          <a:latin typeface="Roboto"/>
                          <a:cs typeface="Roboto"/>
                        </a:rPr>
                        <a:t>Electricité (SGE)</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33 900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10,20%</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38 404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450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64923">
                <a:tc>
                  <a:txBody>
                    <a:bodyPr/>
                    <a:lstStyle/>
                    <a:p>
                      <a:pPr algn="ctr" fontAlgn="b"/>
                      <a:r>
                        <a:rPr lang="fr-FR" sz="1300" b="0" i="0" u="none" strike="noStrike" dirty="0">
                          <a:solidFill>
                            <a:srgbClr val="000000"/>
                          </a:solidFill>
                          <a:effectLst/>
                          <a:latin typeface="Roboto"/>
                          <a:cs typeface="Roboto"/>
                        </a:rPr>
                        <a:t>Energie renouvelable</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146 127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43,96%</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r>
                        <a:rPr lang="fr-FR" sz="1300" b="0" i="0" u="none" strike="noStrike" dirty="0">
                          <a:solidFill>
                            <a:srgbClr val="000000"/>
                          </a:solidFill>
                          <a:effectLst/>
                          <a:latin typeface="Roboto"/>
                          <a:cs typeface="Roboto"/>
                        </a:rPr>
                        <a:t>188 000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r>
                        <a:rPr lang="fr-FR" sz="1300" b="0" i="0" u="none" strike="noStrike">
                          <a:solidFill>
                            <a:srgbClr val="000000"/>
                          </a:solidFill>
                          <a:effectLst/>
                          <a:latin typeface="Roboto"/>
                          <a:cs typeface="Roboto"/>
                        </a:rPr>
                        <a:t> </a:t>
                      </a:r>
                    </a:p>
                  </a:txBody>
                  <a:tcPr marL="5564" marR="5564" marT="55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6"/>
                  </a:ext>
                </a:extLst>
              </a:tr>
              <a:tr h="264923">
                <a:tc>
                  <a:txBody>
                    <a:bodyPr/>
                    <a:lstStyle/>
                    <a:p>
                      <a:pPr algn="ctr" fontAlgn="ctr"/>
                      <a:r>
                        <a:rPr lang="fr-FR" sz="1300" b="1" i="0" u="none" strike="noStrike" dirty="0">
                          <a:solidFill>
                            <a:srgbClr val="FFFFFF"/>
                          </a:solidFill>
                          <a:effectLst/>
                          <a:latin typeface="Roboto"/>
                          <a:cs typeface="Roboto"/>
                        </a:rPr>
                        <a:t>Total</a:t>
                      </a:r>
                    </a:p>
                  </a:txBody>
                  <a:tcPr marL="5564" marR="5564" marT="5564"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                   332 387   </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100%</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                   399 093   </a:t>
                      </a:r>
                    </a:p>
                  </a:txBody>
                  <a:tcPr marL="5564" marR="5564" marT="556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89834"/>
                    </a:solidFill>
                  </a:tcPr>
                </a:tc>
                <a:tc>
                  <a:txBody>
                    <a:bodyPr/>
                    <a:lstStyle/>
                    <a:p>
                      <a:pPr algn="ctr" fontAlgn="ctr"/>
                      <a:r>
                        <a:rPr lang="fr-FR" sz="1300" b="1" i="0" u="none" strike="noStrike" dirty="0">
                          <a:solidFill>
                            <a:srgbClr val="FFFFFF"/>
                          </a:solidFill>
                          <a:effectLst/>
                          <a:latin typeface="Roboto"/>
                          <a:cs typeface="Roboto"/>
                        </a:rPr>
                        <a:t>450   </a:t>
                      </a:r>
                    </a:p>
                  </a:txBody>
                  <a:tcPr marL="5564" marR="5564" marT="5564"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89834"/>
                    </a:solidFill>
                  </a:tcPr>
                </a:tc>
                <a:extLst>
                  <a:ext uri="{0D108BD9-81ED-4DB2-BD59-A6C34878D82A}">
                    <a16:rowId xmlns="" xmlns:a16="http://schemas.microsoft.com/office/drawing/2014/main" val="10007"/>
                  </a:ext>
                </a:extLst>
              </a:tr>
            </a:tbl>
          </a:graphicData>
        </a:graphic>
      </p:graphicFrame>
      <p:graphicFrame>
        <p:nvGraphicFramePr>
          <p:cNvPr id="5" name="Tableau 5"/>
          <p:cNvGraphicFramePr>
            <a:graphicFrameLocks noGrp="1"/>
          </p:cNvGraphicFramePr>
          <p:nvPr>
            <p:extLst>
              <p:ext uri="{D42A27DB-BD31-4B8C-83A1-F6EECF244321}">
                <p14:modId xmlns:p14="http://schemas.microsoft.com/office/powerpoint/2010/main" val="561465406"/>
              </p:ext>
            </p:extLst>
          </p:nvPr>
        </p:nvGraphicFramePr>
        <p:xfrm>
          <a:off x="5439719" y="4333767"/>
          <a:ext cx="5953995" cy="1955198"/>
        </p:xfrm>
        <a:graphic>
          <a:graphicData uri="http://schemas.openxmlformats.org/drawingml/2006/table">
            <a:tbl>
              <a:tblPr/>
              <a:tblGrid>
                <a:gridCol w="604073">
                  <a:extLst>
                    <a:ext uri="{9D8B030D-6E8A-4147-A177-3AD203B41FA5}">
                      <a16:colId xmlns="" xmlns:a16="http://schemas.microsoft.com/office/drawing/2014/main" val="20000"/>
                    </a:ext>
                  </a:extLst>
                </a:gridCol>
                <a:gridCol w="1173707">
                  <a:extLst>
                    <a:ext uri="{9D8B030D-6E8A-4147-A177-3AD203B41FA5}">
                      <a16:colId xmlns="" xmlns:a16="http://schemas.microsoft.com/office/drawing/2014/main" val="20001"/>
                    </a:ext>
                  </a:extLst>
                </a:gridCol>
                <a:gridCol w="655093">
                  <a:extLst>
                    <a:ext uri="{9D8B030D-6E8A-4147-A177-3AD203B41FA5}">
                      <a16:colId xmlns="" xmlns:a16="http://schemas.microsoft.com/office/drawing/2014/main" val="20002"/>
                    </a:ext>
                  </a:extLst>
                </a:gridCol>
                <a:gridCol w="704308">
                  <a:extLst>
                    <a:ext uri="{9D8B030D-6E8A-4147-A177-3AD203B41FA5}">
                      <a16:colId xmlns="" xmlns:a16="http://schemas.microsoft.com/office/drawing/2014/main" val="20003"/>
                    </a:ext>
                  </a:extLst>
                </a:gridCol>
                <a:gridCol w="741661">
                  <a:extLst>
                    <a:ext uri="{9D8B030D-6E8A-4147-A177-3AD203B41FA5}">
                      <a16:colId xmlns="" xmlns:a16="http://schemas.microsoft.com/office/drawing/2014/main" val="20004"/>
                    </a:ext>
                  </a:extLst>
                </a:gridCol>
                <a:gridCol w="494441">
                  <a:extLst>
                    <a:ext uri="{9D8B030D-6E8A-4147-A177-3AD203B41FA5}">
                      <a16:colId xmlns="" xmlns:a16="http://schemas.microsoft.com/office/drawing/2014/main" val="20005"/>
                    </a:ext>
                  </a:extLst>
                </a:gridCol>
                <a:gridCol w="891492">
                  <a:extLst>
                    <a:ext uri="{9D8B030D-6E8A-4147-A177-3AD203B41FA5}">
                      <a16:colId xmlns="" xmlns:a16="http://schemas.microsoft.com/office/drawing/2014/main" val="20006"/>
                    </a:ext>
                  </a:extLst>
                </a:gridCol>
                <a:gridCol w="689220">
                  <a:extLst>
                    <a:ext uri="{9D8B030D-6E8A-4147-A177-3AD203B41FA5}">
                      <a16:colId xmlns="" xmlns:a16="http://schemas.microsoft.com/office/drawing/2014/main" val="20007"/>
                    </a:ext>
                  </a:extLst>
                </a:gridCol>
              </a:tblGrid>
              <a:tr h="236761">
                <a:tc>
                  <a:txBody>
                    <a:bodyPr/>
                    <a:lstStyle/>
                    <a:p>
                      <a:pPr algn="l" fontAlgn="b"/>
                      <a:endParaRPr lang="fr-FR" sz="1100" b="0" i="0" u="none" strike="noStrike" dirty="0">
                        <a:solidFill>
                          <a:srgbClr val="000000"/>
                        </a:solidFill>
                        <a:effectLst/>
                        <a:latin typeface="Calibri" panose="020F0502020204030204" pitchFamily="34" charset="0"/>
                      </a:endParaRPr>
                    </a:p>
                  </a:txBody>
                  <a:tcPr marL="3760" marR="3760" marT="3760" marB="0" anchor="b">
                    <a:lnL>
                      <a:noFill/>
                    </a:lnL>
                    <a:lnR w="12700" cap="flat" cmpd="sng" algn="ctr">
                      <a:solidFill>
                        <a:srgbClr val="FFFFFF"/>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fr-FR" sz="1100" b="0" i="0" u="none" strike="noStrike" dirty="0">
                        <a:solidFill>
                          <a:srgbClr val="000000"/>
                        </a:solidFill>
                        <a:effectLst/>
                        <a:latin typeface="Calibri" panose="020F0502020204030204" pitchFamily="34" charset="0"/>
                      </a:endParaRPr>
                    </a:p>
                  </a:txBody>
                  <a:tcPr marL="3760" marR="3760" marT="376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gridSpan="2">
                  <a:txBody>
                    <a:bodyPr/>
                    <a:lstStyle/>
                    <a:p>
                      <a:pPr algn="ctr" fontAlgn="ctr"/>
                      <a:r>
                        <a:rPr lang="fr-FR" sz="1100" b="1" i="0" u="none" strike="noStrike" dirty="0">
                          <a:solidFill>
                            <a:srgbClr val="FFFFFF"/>
                          </a:solidFill>
                          <a:effectLst/>
                          <a:latin typeface="Calibri" panose="020F0502020204030204" pitchFamily="34" charset="0"/>
                        </a:rPr>
                        <a:t>Economies/an</a:t>
                      </a:r>
                    </a:p>
                  </a:txBody>
                  <a:tcPr marL="3760" marR="3760" marT="376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hMerge="1">
                  <a:txBody>
                    <a:bodyPr/>
                    <a:lstStyle/>
                    <a:p>
                      <a:endParaRPr lang="fr-FR"/>
                    </a:p>
                  </a:txBody>
                  <a:tcPr/>
                </a:tc>
                <a:tc>
                  <a:txBody>
                    <a:bodyPr/>
                    <a:lstStyle/>
                    <a:p>
                      <a:pPr algn="ctr" fontAlgn="ctr"/>
                      <a:r>
                        <a:rPr lang="fr-FR" sz="1100" b="1" i="0" u="none" strike="noStrike" dirty="0">
                          <a:solidFill>
                            <a:srgbClr val="FFFFFF"/>
                          </a:solidFill>
                          <a:effectLst/>
                          <a:latin typeface="Calibri" panose="020F0502020204030204" pitchFamily="34" charset="0"/>
                        </a:rPr>
                        <a:t>Gain en </a:t>
                      </a:r>
                      <a:r>
                        <a:rPr lang="fr-FR" sz="1100" b="1" i="0" u="none" strike="noStrike" dirty="0" err="1">
                          <a:solidFill>
                            <a:srgbClr val="FFFFFF"/>
                          </a:solidFill>
                          <a:effectLst/>
                          <a:latin typeface="Calibri" panose="020F0502020204030204" pitchFamily="34" charset="0"/>
                        </a:rPr>
                        <a:t>Dhs</a:t>
                      </a:r>
                      <a:r>
                        <a:rPr lang="fr-FR" sz="1100" b="1" i="0" u="none" strike="noStrike" dirty="0">
                          <a:solidFill>
                            <a:srgbClr val="FFFFFF"/>
                          </a:solidFill>
                          <a:effectLst/>
                          <a:latin typeface="Calibri" panose="020F0502020204030204" pitchFamily="34" charset="0"/>
                        </a:rPr>
                        <a:t>/an</a:t>
                      </a:r>
                    </a:p>
                  </a:txBody>
                  <a:tcPr marL="3760" marR="3760" marT="37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 facture</a:t>
                      </a:r>
                    </a:p>
                  </a:txBody>
                  <a:tcPr marL="3760" marR="3760" marT="37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Investissement en </a:t>
                      </a:r>
                      <a:r>
                        <a:rPr lang="fr-FR" sz="1100" b="1" i="0" u="none" strike="noStrike" dirty="0" err="1">
                          <a:solidFill>
                            <a:srgbClr val="FFFFFF"/>
                          </a:solidFill>
                          <a:effectLst/>
                          <a:latin typeface="Calibri" panose="020F0502020204030204" pitchFamily="34" charset="0"/>
                        </a:rPr>
                        <a:t>Dhs</a:t>
                      </a:r>
                      <a:endParaRPr lang="fr-FR" sz="1100" b="1" i="0" u="none" strike="noStrike" dirty="0">
                        <a:solidFill>
                          <a:srgbClr val="FFFFFF"/>
                        </a:solidFill>
                        <a:effectLst/>
                        <a:latin typeface="Calibri" panose="020F0502020204030204" pitchFamily="34" charset="0"/>
                      </a:endParaRPr>
                    </a:p>
                  </a:txBody>
                  <a:tcPr marL="3760" marR="3760" marT="3760"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TRI en an</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84984"/>
                    </a:solidFill>
                  </a:tcPr>
                </a:tc>
                <a:extLst>
                  <a:ext uri="{0D108BD9-81ED-4DB2-BD59-A6C34878D82A}">
                    <a16:rowId xmlns="" xmlns:a16="http://schemas.microsoft.com/office/drawing/2014/main" val="10000"/>
                  </a:ext>
                </a:extLst>
              </a:tr>
              <a:tr h="236761">
                <a:tc rowSpan="2">
                  <a:txBody>
                    <a:bodyPr/>
                    <a:lstStyle/>
                    <a:p>
                      <a:pPr algn="ctr" fontAlgn="ctr"/>
                      <a:r>
                        <a:rPr lang="fr-FR" sz="1100" b="0" i="0" u="none" strike="noStrike">
                          <a:solidFill>
                            <a:srgbClr val="000000"/>
                          </a:solidFill>
                          <a:effectLst/>
                          <a:latin typeface="Calibri" panose="020F0502020204030204" pitchFamily="34" charset="0"/>
                        </a:rPr>
                        <a:t>Electricité</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Mesures liées l'EE</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180 689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kWh/an</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152 359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26%</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137 000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                       0,90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70637">
                <a:tc vMerge="1">
                  <a:txBody>
                    <a:bodyPr/>
                    <a:lstStyle/>
                    <a:p>
                      <a:endParaRPr lang="fr-FR"/>
                    </a:p>
                  </a:txBody>
                  <a:tcPr/>
                </a:tc>
                <a:tc>
                  <a:txBody>
                    <a:bodyPr/>
                    <a:lstStyle/>
                    <a:p>
                      <a:pPr algn="ctr" fontAlgn="ctr"/>
                      <a:r>
                        <a:rPr lang="fr-FR" sz="1100" b="0" i="0" u="none" strike="noStrike" dirty="0">
                          <a:solidFill>
                            <a:srgbClr val="000000"/>
                          </a:solidFill>
                          <a:effectLst/>
                          <a:latin typeface="Calibri" panose="020F0502020204030204" pitchFamily="34" charset="0"/>
                        </a:rPr>
                        <a:t>Mesures liées à l'intégration des ER</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188 000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kWh/an</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146 127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24%</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900 000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                       6,16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0680">
                <a:tc rowSpan="2" gridSpan="2">
                  <a:txBody>
                    <a:bodyPr/>
                    <a:lstStyle/>
                    <a:p>
                      <a:pPr algn="ctr" fontAlgn="ctr"/>
                      <a:r>
                        <a:rPr lang="fr-FR" sz="1100" b="0" i="0" u="none" strike="noStrike" dirty="0">
                          <a:solidFill>
                            <a:srgbClr val="000000"/>
                          </a:solidFill>
                          <a:effectLst/>
                          <a:latin typeface="Calibri" panose="020F0502020204030204" pitchFamily="34" charset="0"/>
                        </a:rPr>
                        <a:t>Système de gestion</a:t>
                      </a:r>
                      <a:br>
                        <a:rPr lang="fr-FR" sz="1100" b="0" i="0" u="none" strike="noStrike" dirty="0">
                          <a:solidFill>
                            <a:srgbClr val="000000"/>
                          </a:solidFill>
                          <a:effectLst/>
                          <a:latin typeface="Calibri" panose="020F0502020204030204" pitchFamily="34" charset="0"/>
                        </a:rPr>
                      </a:br>
                      <a:endParaRPr lang="fr-FR" sz="1100" b="0" i="0" u="none" strike="noStrike" dirty="0">
                        <a:solidFill>
                          <a:srgbClr val="000000"/>
                        </a:solidFill>
                        <a:effectLst/>
                        <a:latin typeface="Calibri" panose="020F0502020204030204" pitchFamily="34" charset="0"/>
                      </a:endParaRP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rowSpan="2" hMerge="1">
                  <a:txBody>
                    <a:bodyPr/>
                    <a:lstStyle/>
                    <a:p>
                      <a:endParaRPr lang="fr-FR"/>
                    </a:p>
                  </a:txBody>
                  <a:tcPr/>
                </a:tc>
                <a:tc>
                  <a:txBody>
                    <a:bodyPr/>
                    <a:lstStyle/>
                    <a:p>
                      <a:pPr algn="ctr" fontAlgn="ctr"/>
                      <a:r>
                        <a:rPr lang="fr-FR" sz="1100" b="0" i="0" u="none" strike="noStrike" dirty="0">
                          <a:solidFill>
                            <a:srgbClr val="000000"/>
                          </a:solidFill>
                          <a:effectLst/>
                          <a:latin typeface="Calibri" panose="020F0502020204030204" pitchFamily="34" charset="0"/>
                        </a:rPr>
                        <a:t>38 404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kWh/an</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fr-FR" sz="1100" b="0" i="0" u="none" strike="noStrike" dirty="0">
                          <a:solidFill>
                            <a:srgbClr val="000000"/>
                          </a:solidFill>
                          <a:effectLst/>
                          <a:latin typeface="Calibri" panose="020F0502020204030204" pitchFamily="34" charset="0"/>
                        </a:rPr>
                        <a:t>33 900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rowSpan="2">
                  <a:txBody>
                    <a:bodyPr/>
                    <a:lstStyle/>
                    <a:p>
                      <a:pPr algn="ctr" fontAlgn="ctr"/>
                      <a:r>
                        <a:rPr lang="fr-FR" sz="1100" b="0" i="0" u="none" strike="noStrike">
                          <a:solidFill>
                            <a:srgbClr val="000000"/>
                          </a:solidFill>
                          <a:effectLst/>
                          <a:latin typeface="Calibri" panose="020F0502020204030204" pitchFamily="34" charset="0"/>
                        </a:rPr>
                        <a:t>5%</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rowSpan="2">
                  <a:txBody>
                    <a:bodyPr/>
                    <a:lstStyle/>
                    <a:p>
                      <a:pPr algn="ctr" fontAlgn="ctr"/>
                      <a:r>
                        <a:rPr lang="fr-FR" sz="1100" b="0" i="0" u="none" strike="noStrike" dirty="0">
                          <a:solidFill>
                            <a:srgbClr val="000000"/>
                          </a:solidFill>
                          <a:effectLst/>
                          <a:latin typeface="Calibri" panose="020F0502020204030204" pitchFamily="34" charset="0"/>
                        </a:rPr>
                        <a:t>100 000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rowSpan="2">
                  <a:txBody>
                    <a:bodyPr/>
                    <a:lstStyle/>
                    <a:p>
                      <a:pPr algn="ctr" fontAlgn="ctr"/>
                      <a:r>
                        <a:rPr lang="fr-FR" sz="1100" b="0" i="0" u="none" strike="noStrike" dirty="0">
                          <a:solidFill>
                            <a:srgbClr val="000000"/>
                          </a:solidFill>
                          <a:effectLst/>
                          <a:latin typeface="Calibri" panose="020F0502020204030204" pitchFamily="34" charset="0"/>
                        </a:rPr>
                        <a:t>2,95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3"/>
                  </a:ext>
                </a:extLst>
              </a:tr>
              <a:tr h="236761">
                <a:tc gridSpan="2" vMerge="1">
                  <a:txBody>
                    <a:bodyPr/>
                    <a:lstStyle/>
                    <a:p>
                      <a:endParaRPr lang="fr-FR"/>
                    </a:p>
                  </a:txBody>
                  <a:tcPr/>
                </a:tc>
                <a:tc hMerge="1" vMerge="1">
                  <a:txBody>
                    <a:bodyPr/>
                    <a:lstStyle/>
                    <a:p>
                      <a:endParaRPr lang="fr-FR"/>
                    </a:p>
                  </a:txBody>
                  <a:tcPr/>
                </a:tc>
                <a:tc>
                  <a:txBody>
                    <a:bodyPr/>
                    <a:lstStyle/>
                    <a:p>
                      <a:pPr algn="ctr" fontAlgn="ctr"/>
                      <a:r>
                        <a:rPr lang="fr-FR" sz="1100" b="0" i="0" u="none" strike="noStrike">
                          <a:solidFill>
                            <a:srgbClr val="000000"/>
                          </a:solidFill>
                          <a:effectLst/>
                          <a:latin typeface="Calibri" panose="020F0502020204030204" pitchFamily="34" charset="0"/>
                        </a:rPr>
                        <a:t>                           450   </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L/an</a:t>
                      </a:r>
                    </a:p>
                  </a:txBody>
                  <a:tcPr marL="3760" marR="3760" marT="37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 xmlns:a16="http://schemas.microsoft.com/office/drawing/2014/main" val="10004"/>
                  </a:ext>
                </a:extLst>
              </a:tr>
              <a:tr h="236761">
                <a:tc gridSpan="4">
                  <a:txBody>
                    <a:bodyPr/>
                    <a:lstStyle/>
                    <a:p>
                      <a:pPr algn="ctr" fontAlgn="ctr"/>
                      <a:r>
                        <a:rPr lang="fr-FR" sz="1100" b="1" i="0" u="none" strike="noStrike" dirty="0">
                          <a:solidFill>
                            <a:srgbClr val="FFFFFF"/>
                          </a:solidFill>
                          <a:effectLst/>
                          <a:latin typeface="Calibri" panose="020F0502020204030204" pitchFamily="34" charset="0"/>
                        </a:rPr>
                        <a:t>TOTAL</a:t>
                      </a:r>
                    </a:p>
                  </a:txBody>
                  <a:tcPr marL="3760" marR="3760" marT="376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84984"/>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fontAlgn="ctr"/>
                      <a:r>
                        <a:rPr lang="fr-FR" sz="1100" b="1" i="0" u="none" strike="noStrike" dirty="0">
                          <a:solidFill>
                            <a:srgbClr val="FFFFFF"/>
                          </a:solidFill>
                          <a:effectLst/>
                          <a:latin typeface="Calibri" panose="020F0502020204030204" pitchFamily="34" charset="0"/>
                        </a:rPr>
                        <a:t>332 387   </a:t>
                      </a:r>
                    </a:p>
                  </a:txBody>
                  <a:tcPr marL="3760" marR="3760" marT="37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49%</a:t>
                      </a:r>
                    </a:p>
                  </a:txBody>
                  <a:tcPr marL="3760" marR="3760" marT="37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1 137 000   </a:t>
                      </a:r>
                    </a:p>
                  </a:txBody>
                  <a:tcPr marL="3760" marR="3760" marT="37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84984"/>
                    </a:solidFill>
                  </a:tcPr>
                </a:tc>
                <a:tc>
                  <a:txBody>
                    <a:bodyPr/>
                    <a:lstStyle/>
                    <a:p>
                      <a:pPr algn="ctr" fontAlgn="ctr"/>
                      <a:r>
                        <a:rPr lang="fr-FR" sz="1100" b="1" i="0" u="none" strike="noStrike" dirty="0">
                          <a:solidFill>
                            <a:srgbClr val="FFFFFF"/>
                          </a:solidFill>
                          <a:effectLst/>
                          <a:latin typeface="Calibri" panose="020F0502020204030204" pitchFamily="34" charset="0"/>
                        </a:rPr>
                        <a:t>3,42</a:t>
                      </a:r>
                    </a:p>
                  </a:txBody>
                  <a:tcPr marL="3760" marR="3760" marT="3760"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84984"/>
                    </a:solidFill>
                  </a:tcPr>
                </a:tc>
                <a:extLst>
                  <a:ext uri="{0D108BD9-81ED-4DB2-BD59-A6C34878D82A}">
                    <a16:rowId xmlns="" xmlns:a16="http://schemas.microsoft.com/office/drawing/2014/main" val="10005"/>
                  </a:ext>
                </a:extLst>
              </a:tr>
            </a:tbl>
          </a:graphicData>
        </a:graphic>
      </p:graphicFrame>
      <p:sp>
        <p:nvSpPr>
          <p:cNvPr id="6" name="Rectangle 5"/>
          <p:cNvSpPr/>
          <p:nvPr/>
        </p:nvSpPr>
        <p:spPr>
          <a:xfrm>
            <a:off x="-1609765" y="0"/>
            <a:ext cx="2331356" cy="6858000"/>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002" y="4299678"/>
            <a:ext cx="1743985" cy="2826021"/>
          </a:xfrm>
          <a:prstGeom prst="rect">
            <a:avLst/>
          </a:prstGeom>
        </p:spPr>
      </p:pic>
      <p:graphicFrame>
        <p:nvGraphicFramePr>
          <p:cNvPr id="9" name="Graphique 7"/>
          <p:cNvGraphicFramePr>
            <a:graphicFrameLocks/>
          </p:cNvGraphicFramePr>
          <p:nvPr>
            <p:extLst>
              <p:ext uri="{D42A27DB-BD31-4B8C-83A1-F6EECF244321}">
                <p14:modId xmlns:p14="http://schemas.microsoft.com/office/powerpoint/2010/main" val="3542840538"/>
              </p:ext>
            </p:extLst>
          </p:nvPr>
        </p:nvGraphicFramePr>
        <p:xfrm>
          <a:off x="-452002" y="4126161"/>
          <a:ext cx="7000003" cy="2940060"/>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Group 9"/>
          <p:cNvGrpSpPr/>
          <p:nvPr/>
        </p:nvGrpSpPr>
        <p:grpSpPr>
          <a:xfrm>
            <a:off x="-1501932" y="82847"/>
            <a:ext cx="1692584" cy="2180431"/>
            <a:chOff x="4421757" y="3739789"/>
            <a:chExt cx="3352918" cy="4319315"/>
          </a:xfrm>
        </p:grpSpPr>
        <p:sp>
          <p:nvSpPr>
            <p:cNvPr id="11" name="Rectangle 10"/>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024254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3048000" y="0"/>
            <a:ext cx="9144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fr-FR" sz="3000" b="1" dirty="0">
                <a:solidFill>
                  <a:srgbClr val="595959"/>
                </a:solidFill>
                <a:latin typeface="Helvetica"/>
                <a:ea typeface="+mn-ea"/>
                <a:cs typeface="Helvetica"/>
              </a:rPr>
              <a:t>Simulations d’évolution de la facture d’électricité </a:t>
            </a:r>
            <a:r>
              <a:rPr lang="fr-FR" sz="3000" b="1" dirty="0">
                <a:solidFill>
                  <a:srgbClr val="589834"/>
                </a:solidFill>
                <a:latin typeface="Helvetica"/>
                <a:ea typeface="+mn-ea"/>
                <a:cs typeface="Helvetica"/>
              </a:rPr>
              <a:t>en fonction des scénarii d’amélioration </a:t>
            </a:r>
          </a:p>
        </p:txBody>
      </p:sp>
      <p:graphicFrame>
        <p:nvGraphicFramePr>
          <p:cNvPr id="4" name="Graphique 3"/>
          <p:cNvGraphicFramePr>
            <a:graphicFrameLocks/>
          </p:cNvGraphicFramePr>
          <p:nvPr>
            <p:extLst>
              <p:ext uri="{D42A27DB-BD31-4B8C-83A1-F6EECF244321}">
                <p14:modId xmlns:p14="http://schemas.microsoft.com/office/powerpoint/2010/main" val="168919690"/>
              </p:ext>
            </p:extLst>
          </p:nvPr>
        </p:nvGraphicFramePr>
        <p:xfrm>
          <a:off x="3441895" y="1617786"/>
          <a:ext cx="7751299" cy="4712676"/>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flipH="1">
            <a:off x="-509123" y="-230909"/>
            <a:ext cx="3094182" cy="7239000"/>
          </a:xfrm>
          <a:prstGeom prst="rect">
            <a:avLst/>
          </a:prstGeom>
          <a:solidFill>
            <a:srgbClr val="18498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58346" y="358346"/>
            <a:ext cx="679622" cy="679622"/>
          </a:xfrm>
          <a:prstGeom prst="rect">
            <a:avLst/>
          </a:prstGeom>
          <a:solidFill>
            <a:srgbClr val="589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_ecotaqa_Blanc cop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8" name="Group 7"/>
          <p:cNvGrpSpPr/>
          <p:nvPr/>
        </p:nvGrpSpPr>
        <p:grpSpPr>
          <a:xfrm>
            <a:off x="-2383362" y="3902364"/>
            <a:ext cx="3421330" cy="4407446"/>
            <a:chOff x="4421757" y="3739789"/>
            <a:chExt cx="3352918" cy="4319315"/>
          </a:xfrm>
        </p:grpSpPr>
        <p:sp>
          <p:nvSpPr>
            <p:cNvPr id="9" name="Rectangle 8"/>
            <p:cNvSpPr/>
            <p:nvPr/>
          </p:nvSpPr>
          <p:spPr>
            <a:xfrm rot="18900000" flipV="1">
              <a:off x="4421757" y="3739789"/>
              <a:ext cx="3352918" cy="335291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900000" flipV="1">
              <a:off x="5501887" y="5138345"/>
              <a:ext cx="1192658" cy="1192658"/>
            </a:xfrm>
            <a:prstGeom prst="rect">
              <a:avLst/>
            </a:prstGeom>
            <a:noFill/>
            <a:ln w="1016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8900000" flipV="1">
              <a:off x="4912474" y="5687620"/>
              <a:ext cx="2371484" cy="2371484"/>
            </a:xfrm>
            <a:prstGeom prst="rect">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46002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txBox="1">
            <a:spLocks/>
          </p:cNvSpPr>
          <p:nvPr/>
        </p:nvSpPr>
        <p:spPr>
          <a:xfrm>
            <a:off x="2821752" y="724605"/>
            <a:ext cx="6548496" cy="575876"/>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defRPr/>
            </a:pPr>
            <a:r>
              <a:rPr lang="fr-FR" sz="3200" b="1" dirty="0">
                <a:solidFill>
                  <a:srgbClr val="184984"/>
                </a:solidFill>
                <a:latin typeface="Helvetica"/>
                <a:ea typeface="+mn-ea"/>
                <a:cs typeface="Helvetica"/>
              </a:rPr>
              <a:t>Présentation du </a:t>
            </a:r>
            <a:r>
              <a:rPr lang="fr-FR" sz="3200" b="1" dirty="0">
                <a:solidFill>
                  <a:srgbClr val="5A9C34"/>
                </a:solidFill>
                <a:latin typeface="Helvetica"/>
                <a:ea typeface="+mn-ea"/>
                <a:cs typeface="Helvetica"/>
              </a:rPr>
              <a:t>GIE TAZARTINO </a:t>
            </a:r>
          </a:p>
        </p:txBody>
      </p:sp>
      <p:sp>
        <p:nvSpPr>
          <p:cNvPr id="13" name="Rectangle 12"/>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pic>
        <p:nvPicPr>
          <p:cNvPr id="16" name="Image 2"/>
          <p:cNvPicPr>
            <a:picLocks noChangeAspect="1"/>
          </p:cNvPicPr>
          <p:nvPr/>
        </p:nvPicPr>
        <p:blipFill rotWithShape="1">
          <a:blip r:embed="rId3">
            <a:extLst>
              <a:ext uri="{28A0092B-C50C-407E-A947-70E740481C1C}">
                <a14:useLocalDpi xmlns:a14="http://schemas.microsoft.com/office/drawing/2010/main" val="0"/>
              </a:ext>
            </a:extLst>
          </a:blip>
          <a:srcRect r="10716" b="29556"/>
          <a:stretch/>
        </p:blipFill>
        <p:spPr>
          <a:xfrm>
            <a:off x="2846614" y="1514037"/>
            <a:ext cx="6332562" cy="3050199"/>
          </a:xfrm>
          <a:prstGeom prst="rect">
            <a:avLst/>
          </a:prstGeom>
        </p:spPr>
      </p:pic>
      <p:grpSp>
        <p:nvGrpSpPr>
          <p:cNvPr id="33" name="Group 32"/>
          <p:cNvGrpSpPr/>
          <p:nvPr/>
        </p:nvGrpSpPr>
        <p:grpSpPr>
          <a:xfrm>
            <a:off x="1331813" y="1513685"/>
            <a:ext cx="1233973" cy="2746676"/>
            <a:chOff x="1911442" y="2516165"/>
            <a:chExt cx="1233973" cy="2746676"/>
          </a:xfrm>
        </p:grpSpPr>
        <p:sp>
          <p:nvSpPr>
            <p:cNvPr id="20" name="Rectangle à coins arrondis 7"/>
            <p:cNvSpPr/>
            <p:nvPr/>
          </p:nvSpPr>
          <p:spPr>
            <a:xfrm>
              <a:off x="1911442" y="2516165"/>
              <a:ext cx="1201003" cy="532262"/>
            </a:xfrm>
            <a:prstGeom prst="roundRect">
              <a:avLst/>
            </a:prstGeom>
            <a:solidFill>
              <a:srgbClr val="184984"/>
            </a:solidFill>
            <a:ln>
              <a:solidFill>
                <a:srgbClr val="18498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chemeClr val="bg1"/>
                  </a:solidFill>
                  <a:latin typeface="Roboto"/>
                  <a:cs typeface="Roboto"/>
                </a:rPr>
                <a:t>PRIMA SOUSS</a:t>
              </a:r>
            </a:p>
          </p:txBody>
        </p:sp>
        <p:sp>
          <p:nvSpPr>
            <p:cNvPr id="21" name="Rectangle à coins arrondis 8"/>
            <p:cNvSpPr/>
            <p:nvPr/>
          </p:nvSpPr>
          <p:spPr>
            <a:xfrm>
              <a:off x="1944412" y="4730579"/>
              <a:ext cx="1201003" cy="532262"/>
            </a:xfrm>
            <a:prstGeom prst="roundRect">
              <a:avLst/>
            </a:prstGeom>
            <a:solidFill>
              <a:srgbClr val="184984"/>
            </a:solidFill>
            <a:ln>
              <a:solidFill>
                <a:srgbClr val="18498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chemeClr val="bg1"/>
                  </a:solidFill>
                  <a:latin typeface="Roboto"/>
                  <a:cs typeface="Roboto"/>
                </a:rPr>
                <a:t>COOPERATIVE TAZARINE</a:t>
              </a:r>
            </a:p>
          </p:txBody>
        </p:sp>
        <p:sp>
          <p:nvSpPr>
            <p:cNvPr id="22" name="Rectangle à coins arrondis 9"/>
            <p:cNvSpPr/>
            <p:nvPr/>
          </p:nvSpPr>
          <p:spPr>
            <a:xfrm>
              <a:off x="1930771" y="3294474"/>
              <a:ext cx="1201003" cy="532262"/>
            </a:xfrm>
            <a:prstGeom prst="roundRect">
              <a:avLst/>
            </a:prstGeom>
            <a:solidFill>
              <a:srgbClr val="184984"/>
            </a:solidFill>
            <a:ln>
              <a:solidFill>
                <a:srgbClr val="18498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chemeClr val="bg1"/>
                  </a:solidFill>
                  <a:latin typeface="Roboto regular"/>
                  <a:cs typeface="Roboto regular"/>
                </a:rPr>
                <a:t>LES PLANTATIONS MURCOTT</a:t>
              </a:r>
            </a:p>
          </p:txBody>
        </p:sp>
        <p:sp>
          <p:nvSpPr>
            <p:cNvPr id="23" name="Rectangle à coins arrondis 10"/>
            <p:cNvSpPr/>
            <p:nvPr/>
          </p:nvSpPr>
          <p:spPr>
            <a:xfrm>
              <a:off x="1938738" y="3994659"/>
              <a:ext cx="1201003" cy="532262"/>
            </a:xfrm>
            <a:prstGeom prst="roundRect">
              <a:avLst/>
            </a:prstGeom>
            <a:solidFill>
              <a:srgbClr val="184984"/>
            </a:solidFill>
            <a:ln>
              <a:solidFill>
                <a:srgbClr val="18498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chemeClr val="bg1"/>
                  </a:solidFill>
                  <a:latin typeface="Roboto"/>
                  <a:cs typeface="Roboto"/>
                </a:rPr>
                <a:t>COOPERATIVE MABROKA</a:t>
              </a:r>
            </a:p>
          </p:txBody>
        </p:sp>
      </p:grpSp>
      <p:grpSp>
        <p:nvGrpSpPr>
          <p:cNvPr id="35" name="Group 34"/>
          <p:cNvGrpSpPr/>
          <p:nvPr/>
        </p:nvGrpSpPr>
        <p:grpSpPr>
          <a:xfrm>
            <a:off x="9357508" y="1514037"/>
            <a:ext cx="1214648" cy="2805473"/>
            <a:chOff x="9663368" y="2516165"/>
            <a:chExt cx="1214648" cy="2805473"/>
          </a:xfrm>
        </p:grpSpPr>
        <p:sp>
          <p:nvSpPr>
            <p:cNvPr id="19" name="Rectangle à coins arrondis 6"/>
            <p:cNvSpPr/>
            <p:nvPr/>
          </p:nvSpPr>
          <p:spPr>
            <a:xfrm>
              <a:off x="9663369" y="3294474"/>
              <a:ext cx="1201003" cy="532262"/>
            </a:xfrm>
            <a:prstGeom prst="roundRect">
              <a:avLst/>
            </a:prstGeom>
            <a:solidFill>
              <a:srgbClr val="5A9C34"/>
            </a:solidFill>
            <a:ln>
              <a:solidFill>
                <a:srgbClr val="5A9C3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rgbClr val="FFFFFF"/>
                  </a:solidFill>
                  <a:latin typeface="Helvetica"/>
                  <a:cs typeface="Helvetica"/>
                </a:rPr>
                <a:t>LES PLANTATIONS D'AOULOUZ</a:t>
              </a:r>
            </a:p>
          </p:txBody>
        </p:sp>
        <p:sp>
          <p:nvSpPr>
            <p:cNvPr id="17" name="Rectangle à coins arrondis 3"/>
            <p:cNvSpPr/>
            <p:nvPr/>
          </p:nvSpPr>
          <p:spPr>
            <a:xfrm>
              <a:off x="9677013" y="4789376"/>
              <a:ext cx="1201003" cy="532262"/>
            </a:xfrm>
            <a:prstGeom prst="roundRect">
              <a:avLst/>
            </a:prstGeom>
            <a:solidFill>
              <a:srgbClr val="5A9C34"/>
            </a:solidFill>
            <a:ln>
              <a:solidFill>
                <a:srgbClr val="5A9C3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000" b="1" dirty="0">
                  <a:solidFill>
                    <a:srgbClr val="FFFFFF"/>
                  </a:solidFill>
                  <a:latin typeface="Helvetica"/>
                  <a:cs typeface="Helvetica"/>
                </a:rPr>
                <a:t>DADOSA, 90 Ha</a:t>
              </a:r>
            </a:p>
          </p:txBody>
        </p:sp>
        <p:sp>
          <p:nvSpPr>
            <p:cNvPr id="18" name="Rectangle à coins arrondis 5"/>
            <p:cNvSpPr/>
            <p:nvPr/>
          </p:nvSpPr>
          <p:spPr>
            <a:xfrm>
              <a:off x="9663370" y="2516165"/>
              <a:ext cx="1201003" cy="532262"/>
            </a:xfrm>
            <a:prstGeom prst="roundRect">
              <a:avLst/>
            </a:prstGeom>
            <a:solidFill>
              <a:srgbClr val="5A9C34"/>
            </a:solidFill>
            <a:ln>
              <a:solidFill>
                <a:srgbClr val="5A9C3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dirty="0">
                  <a:solidFill>
                    <a:srgbClr val="FFFFFF"/>
                  </a:solidFill>
                  <a:latin typeface="Helvetica"/>
                  <a:cs typeface="Helvetica"/>
                </a:rPr>
                <a:t>LES VERGERS D'AOULOUZ, 146 Ha</a:t>
              </a:r>
            </a:p>
          </p:txBody>
        </p:sp>
        <p:sp>
          <p:nvSpPr>
            <p:cNvPr id="24" name="Rectangle à coins arrondis 11"/>
            <p:cNvSpPr/>
            <p:nvPr/>
          </p:nvSpPr>
          <p:spPr>
            <a:xfrm>
              <a:off x="9663368" y="4072783"/>
              <a:ext cx="1201003" cy="532262"/>
            </a:xfrm>
            <a:prstGeom prst="roundRect">
              <a:avLst/>
            </a:prstGeom>
            <a:solidFill>
              <a:srgbClr val="5A9C34"/>
            </a:solidFill>
            <a:ln>
              <a:solidFill>
                <a:srgbClr val="5A9C34"/>
              </a:solidFill>
            </a:ln>
          </p:spPr>
          <p:style>
            <a:lnRef idx="2">
              <a:schemeClr val="accent6"/>
            </a:lnRef>
            <a:fillRef idx="1">
              <a:schemeClr val="lt1"/>
            </a:fillRef>
            <a:effectRef idx="0">
              <a:schemeClr val="accent6"/>
            </a:effectRef>
            <a:fontRef idx="minor">
              <a:schemeClr val="dk1"/>
            </a:fontRef>
          </p:style>
          <p:txBody>
            <a:bodyPr rtlCol="0" anchor="ctr"/>
            <a:lstStyle/>
            <a:p>
              <a:pPr fontAlgn="b"/>
              <a:r>
                <a:rPr lang="fr-FR" sz="1000" b="1">
                  <a:solidFill>
                    <a:srgbClr val="FFFFFF"/>
                  </a:solidFill>
                  <a:latin typeface="Helvetica"/>
                  <a:cs typeface="Helvetica"/>
                </a:rPr>
                <a:t>DOMAINE IDOULHYANE</a:t>
              </a:r>
              <a:endParaRPr lang="fr-FR" sz="1000" b="1" dirty="0">
                <a:solidFill>
                  <a:srgbClr val="FFFFFF"/>
                </a:solidFill>
                <a:latin typeface="Helvetica"/>
                <a:cs typeface="Helvetica"/>
              </a:endParaRPr>
            </a:p>
          </p:txBody>
        </p:sp>
      </p:grpSp>
      <p:cxnSp>
        <p:nvCxnSpPr>
          <p:cNvPr id="25" name="Connecteur droit avec flèche 13"/>
          <p:cNvCxnSpPr>
            <a:cxnSpLocks/>
            <a:stCxn id="18" idx="1"/>
          </p:cNvCxnSpPr>
          <p:nvPr/>
        </p:nvCxnSpPr>
        <p:spPr>
          <a:xfrm flipH="1">
            <a:off x="6735222" y="1780168"/>
            <a:ext cx="2622288" cy="1602455"/>
          </a:xfrm>
          <a:prstGeom prst="straightConnector1">
            <a:avLst/>
          </a:prstGeom>
          <a:ln w="19050" cmpd="sng">
            <a:solidFill>
              <a:srgbClr val="5A9C34"/>
            </a:solidFill>
            <a:tailEnd type="triangle"/>
          </a:ln>
        </p:spPr>
        <p:style>
          <a:lnRef idx="3">
            <a:schemeClr val="accent5"/>
          </a:lnRef>
          <a:fillRef idx="0">
            <a:schemeClr val="accent5"/>
          </a:fillRef>
          <a:effectRef idx="2">
            <a:schemeClr val="accent5"/>
          </a:effectRef>
          <a:fontRef idx="minor">
            <a:schemeClr val="tx1"/>
          </a:fontRef>
        </p:style>
      </p:cxnSp>
      <p:cxnSp>
        <p:nvCxnSpPr>
          <p:cNvPr id="26" name="Connecteur droit avec flèche 16"/>
          <p:cNvCxnSpPr>
            <a:cxnSpLocks/>
            <a:stCxn id="19" idx="1"/>
          </p:cNvCxnSpPr>
          <p:nvPr/>
        </p:nvCxnSpPr>
        <p:spPr>
          <a:xfrm flipH="1">
            <a:off x="6859970" y="2558477"/>
            <a:ext cx="2497539" cy="907878"/>
          </a:xfrm>
          <a:prstGeom prst="straightConnector1">
            <a:avLst/>
          </a:prstGeom>
          <a:ln w="19050" cmpd="sng">
            <a:solidFill>
              <a:srgbClr val="5A9C34"/>
            </a:solidFill>
            <a:tailEnd type="triangle"/>
          </a:ln>
        </p:spPr>
        <p:style>
          <a:lnRef idx="3">
            <a:schemeClr val="accent5"/>
          </a:lnRef>
          <a:fillRef idx="0">
            <a:schemeClr val="accent5"/>
          </a:fillRef>
          <a:effectRef idx="2">
            <a:schemeClr val="accent5"/>
          </a:effectRef>
          <a:fontRef idx="minor">
            <a:schemeClr val="tx1"/>
          </a:fontRef>
        </p:style>
      </p:cxnSp>
      <p:cxnSp>
        <p:nvCxnSpPr>
          <p:cNvPr id="27" name="Connecteur droit avec flèche 19"/>
          <p:cNvCxnSpPr>
            <a:cxnSpLocks/>
            <a:stCxn id="24" idx="1"/>
          </p:cNvCxnSpPr>
          <p:nvPr/>
        </p:nvCxnSpPr>
        <p:spPr>
          <a:xfrm flipH="1">
            <a:off x="6640697" y="3336786"/>
            <a:ext cx="2716811" cy="298513"/>
          </a:xfrm>
          <a:prstGeom prst="straightConnector1">
            <a:avLst/>
          </a:prstGeom>
          <a:ln w="19050" cmpd="sng">
            <a:solidFill>
              <a:srgbClr val="5A9C3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2"/>
          <p:cNvCxnSpPr>
            <a:cxnSpLocks/>
            <a:stCxn id="23" idx="3"/>
          </p:cNvCxnSpPr>
          <p:nvPr/>
        </p:nvCxnSpPr>
        <p:spPr>
          <a:xfrm>
            <a:off x="2560112" y="3258310"/>
            <a:ext cx="3537049" cy="303010"/>
          </a:xfrm>
          <a:prstGeom prst="straightConnector1">
            <a:avLst/>
          </a:prstGeom>
          <a:ln w="19050" cmpd="sng">
            <a:solidFill>
              <a:srgbClr val="184984"/>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5"/>
          <p:cNvCxnSpPr>
            <a:cxnSpLocks/>
            <a:stCxn id="20" idx="3"/>
          </p:cNvCxnSpPr>
          <p:nvPr/>
        </p:nvCxnSpPr>
        <p:spPr>
          <a:xfrm>
            <a:off x="2532816" y="1779816"/>
            <a:ext cx="3773413" cy="1490994"/>
          </a:xfrm>
          <a:prstGeom prst="straightConnector1">
            <a:avLst/>
          </a:prstGeom>
          <a:ln w="19050" cmpd="sng">
            <a:solidFill>
              <a:srgbClr val="184984"/>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28"/>
          <p:cNvCxnSpPr>
            <a:cxnSpLocks/>
          </p:cNvCxnSpPr>
          <p:nvPr/>
        </p:nvCxnSpPr>
        <p:spPr>
          <a:xfrm>
            <a:off x="2752089" y="2558477"/>
            <a:ext cx="3888608" cy="1354968"/>
          </a:xfrm>
          <a:prstGeom prst="straightConnector1">
            <a:avLst/>
          </a:prstGeom>
          <a:ln w="19050" cmpd="sng">
            <a:solidFill>
              <a:srgbClr val="184984"/>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5"/>
          <p:cNvCxnSpPr>
            <a:cxnSpLocks/>
            <a:stCxn id="21" idx="3"/>
          </p:cNvCxnSpPr>
          <p:nvPr/>
        </p:nvCxnSpPr>
        <p:spPr>
          <a:xfrm>
            <a:off x="2565786" y="3994230"/>
            <a:ext cx="3847452" cy="38164"/>
          </a:xfrm>
          <a:prstGeom prst="straightConnector1">
            <a:avLst/>
          </a:prstGeom>
          <a:ln w="19050" cmpd="sng">
            <a:solidFill>
              <a:srgbClr val="184984"/>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7"/>
          <p:cNvCxnSpPr>
            <a:cxnSpLocks/>
            <a:stCxn id="17" idx="1"/>
          </p:cNvCxnSpPr>
          <p:nvPr/>
        </p:nvCxnSpPr>
        <p:spPr>
          <a:xfrm flipH="1" flipV="1">
            <a:off x="6605215" y="3894801"/>
            <a:ext cx="2765938" cy="158578"/>
          </a:xfrm>
          <a:prstGeom prst="straightConnector1">
            <a:avLst/>
          </a:prstGeom>
          <a:ln w="19050" cmpd="sng">
            <a:solidFill>
              <a:srgbClr val="5A9C34"/>
            </a:solidFill>
            <a:tailEnd type="triangl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11008457" y="4789376"/>
            <a:ext cx="2367086" cy="3049340"/>
            <a:chOff x="4421757" y="3739789"/>
            <a:chExt cx="3352918" cy="4319315"/>
          </a:xfrm>
        </p:grpSpPr>
        <p:sp>
          <p:nvSpPr>
            <p:cNvPr id="37" name="Rectangle 36"/>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Straight Connector 40"/>
          <p:cNvCxnSpPr/>
          <p:nvPr/>
        </p:nvCxnSpPr>
        <p:spPr>
          <a:xfrm>
            <a:off x="4287520" y="1422400"/>
            <a:ext cx="3281680" cy="0"/>
          </a:xfrm>
          <a:prstGeom prst="line">
            <a:avLst/>
          </a:prstGeom>
          <a:ln>
            <a:solidFill>
              <a:srgbClr val="5A9C34"/>
            </a:solidFill>
          </a:ln>
        </p:spPr>
        <p:style>
          <a:lnRef idx="2">
            <a:schemeClr val="accent1"/>
          </a:lnRef>
          <a:fillRef idx="0">
            <a:schemeClr val="accent1"/>
          </a:fillRef>
          <a:effectRef idx="1">
            <a:schemeClr val="accent1"/>
          </a:effectRef>
          <a:fontRef idx="minor">
            <a:schemeClr val="tx1"/>
          </a:fontRef>
        </p:style>
      </p:cxnSp>
      <p:graphicFrame>
        <p:nvGraphicFramePr>
          <p:cNvPr id="34" name="Tableau 2"/>
          <p:cNvGraphicFramePr>
            <a:graphicFrameLocks noGrp="1"/>
          </p:cNvGraphicFramePr>
          <p:nvPr>
            <p:extLst>
              <p:ext uri="{D42A27DB-BD31-4B8C-83A1-F6EECF244321}">
                <p14:modId xmlns:p14="http://schemas.microsoft.com/office/powerpoint/2010/main" val="442659500"/>
              </p:ext>
            </p:extLst>
          </p:nvPr>
        </p:nvGraphicFramePr>
        <p:xfrm>
          <a:off x="2022927" y="4644306"/>
          <a:ext cx="7959120" cy="2231322"/>
        </p:xfrm>
        <a:graphic>
          <a:graphicData uri="http://schemas.openxmlformats.org/drawingml/2006/table">
            <a:tbl>
              <a:tblPr>
                <a:tableStyleId>{E8B1032C-EA38-4F05-BA0D-38AFFFC7BED3}</a:tableStyleId>
              </a:tblPr>
              <a:tblGrid>
                <a:gridCol w="565172">
                  <a:extLst>
                    <a:ext uri="{9D8B030D-6E8A-4147-A177-3AD203B41FA5}">
                      <a16:colId xmlns="" xmlns:a16="http://schemas.microsoft.com/office/drawing/2014/main" val="20000"/>
                    </a:ext>
                  </a:extLst>
                </a:gridCol>
                <a:gridCol w="2700398">
                  <a:extLst>
                    <a:ext uri="{9D8B030D-6E8A-4147-A177-3AD203B41FA5}">
                      <a16:colId xmlns="" xmlns:a16="http://schemas.microsoft.com/office/drawing/2014/main" val="20001"/>
                    </a:ext>
                  </a:extLst>
                </a:gridCol>
                <a:gridCol w="2121742">
                  <a:extLst>
                    <a:ext uri="{9D8B030D-6E8A-4147-A177-3AD203B41FA5}">
                      <a16:colId xmlns="" xmlns:a16="http://schemas.microsoft.com/office/drawing/2014/main" val="20002"/>
                    </a:ext>
                  </a:extLst>
                </a:gridCol>
                <a:gridCol w="2571808">
                  <a:extLst>
                    <a:ext uri="{9D8B030D-6E8A-4147-A177-3AD203B41FA5}">
                      <a16:colId xmlns="" xmlns:a16="http://schemas.microsoft.com/office/drawing/2014/main" val="20003"/>
                    </a:ext>
                  </a:extLst>
                </a:gridCol>
              </a:tblGrid>
              <a:tr h="219203">
                <a:tc gridSpan="2">
                  <a:txBody>
                    <a:bodyPr/>
                    <a:lstStyle/>
                    <a:p>
                      <a:pPr algn="ctr" fontAlgn="b"/>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184984"/>
                      </a:solidFill>
                      <a:prstDash val="solid"/>
                      <a:round/>
                      <a:headEnd type="none" w="med" len="med"/>
                      <a:tailEnd type="none" w="med" len="med"/>
                    </a:lnT>
                    <a:solidFill>
                      <a:srgbClr val="184984"/>
                    </a:solidFill>
                  </a:tcPr>
                </a:tc>
                <a:tc hMerge="1">
                  <a:txBody>
                    <a:bodyPr/>
                    <a:lstStyle/>
                    <a:p>
                      <a:pPr algn="ctr" fontAlgn="b"/>
                      <a:endParaRPr lang="fr-FR"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100" u="none" strike="noStrike" dirty="0">
                          <a:solidFill>
                            <a:schemeClr val="bg1"/>
                          </a:solidFill>
                          <a:effectLst/>
                          <a:latin typeface="Roboto"/>
                          <a:cs typeface="Roboto"/>
                        </a:rPr>
                        <a:t>Superficie totale (HA)</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tc>
                  <a:txBody>
                    <a:bodyPr/>
                    <a:lstStyle/>
                    <a:p>
                      <a:pPr algn="ctr" fontAlgn="ctr"/>
                      <a:r>
                        <a:rPr lang="fr-FR" sz="1100" u="none" strike="noStrike" dirty="0">
                          <a:solidFill>
                            <a:schemeClr val="bg1"/>
                          </a:solidFill>
                          <a:effectLst/>
                          <a:latin typeface="Roboto"/>
                          <a:cs typeface="Roboto"/>
                        </a:rPr>
                        <a:t>Superficie en production (HA)</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extLst>
                  <a:ext uri="{0D108BD9-81ED-4DB2-BD59-A6C34878D82A}">
                    <a16:rowId xmlns="" xmlns:a16="http://schemas.microsoft.com/office/drawing/2014/main" val="10000"/>
                  </a:ext>
                </a:extLst>
              </a:tr>
              <a:tr h="219203">
                <a:tc>
                  <a:txBody>
                    <a:bodyPr/>
                    <a:lstStyle/>
                    <a:p>
                      <a:pPr algn="ctr" fontAlgn="b"/>
                      <a:r>
                        <a:rPr lang="fr-FR" sz="1100" u="none" strike="noStrike" dirty="0">
                          <a:solidFill>
                            <a:schemeClr val="bg1"/>
                          </a:solidFill>
                          <a:effectLst/>
                          <a:latin typeface="Roboto"/>
                          <a:cs typeface="Roboto"/>
                        </a:rPr>
                        <a:t>1</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DADOSA</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90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60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1"/>
                  </a:ext>
                </a:extLst>
              </a:tr>
              <a:tr h="219203">
                <a:tc>
                  <a:txBody>
                    <a:bodyPr/>
                    <a:lstStyle/>
                    <a:p>
                      <a:pPr algn="ctr" fontAlgn="b"/>
                      <a:r>
                        <a:rPr lang="fr-FR" sz="1100" u="none" strike="noStrike" dirty="0">
                          <a:solidFill>
                            <a:schemeClr val="bg1"/>
                          </a:solidFill>
                          <a:effectLst/>
                          <a:latin typeface="Roboto"/>
                          <a:cs typeface="Roboto"/>
                        </a:rPr>
                        <a:t>2</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LES VERGERS D'AOULOUZ</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146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80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2"/>
                  </a:ext>
                </a:extLst>
              </a:tr>
              <a:tr h="219203">
                <a:tc>
                  <a:txBody>
                    <a:bodyPr/>
                    <a:lstStyle/>
                    <a:p>
                      <a:pPr algn="ctr" fontAlgn="b"/>
                      <a:r>
                        <a:rPr lang="fr-FR" sz="1100" u="none" strike="noStrike" dirty="0">
                          <a:solidFill>
                            <a:schemeClr val="bg1"/>
                          </a:solidFill>
                          <a:effectLst/>
                          <a:latin typeface="Roboto"/>
                          <a:cs typeface="Roboto"/>
                        </a:rPr>
                        <a:t>3</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LES PLANTATIONS D'AOULOUZ</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35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29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3"/>
                  </a:ext>
                </a:extLst>
              </a:tr>
              <a:tr h="219203">
                <a:tc>
                  <a:txBody>
                    <a:bodyPr/>
                    <a:lstStyle/>
                    <a:p>
                      <a:pPr algn="ctr" fontAlgn="b"/>
                      <a:r>
                        <a:rPr lang="fr-FR" sz="1100" u="none" strike="noStrike" dirty="0">
                          <a:solidFill>
                            <a:schemeClr val="bg1"/>
                          </a:solidFill>
                          <a:effectLst/>
                          <a:latin typeface="Roboto"/>
                          <a:cs typeface="Roboto"/>
                        </a:rPr>
                        <a:t>4</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PRIMA SOUSS</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140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70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4"/>
                  </a:ext>
                </a:extLst>
              </a:tr>
              <a:tr h="219203">
                <a:tc>
                  <a:txBody>
                    <a:bodyPr/>
                    <a:lstStyle/>
                    <a:p>
                      <a:pPr algn="ctr" fontAlgn="b"/>
                      <a:r>
                        <a:rPr lang="fr-FR" sz="1100" u="none" strike="noStrike" dirty="0">
                          <a:solidFill>
                            <a:schemeClr val="bg1"/>
                          </a:solidFill>
                          <a:effectLst/>
                          <a:latin typeface="Roboto"/>
                          <a:cs typeface="Roboto"/>
                        </a:rPr>
                        <a:t>5</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COOPERATIVE TAZARINE</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213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78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5"/>
                  </a:ext>
                </a:extLst>
              </a:tr>
              <a:tr h="219203">
                <a:tc>
                  <a:txBody>
                    <a:bodyPr/>
                    <a:lstStyle/>
                    <a:p>
                      <a:pPr algn="ctr" fontAlgn="b"/>
                      <a:r>
                        <a:rPr lang="fr-FR" sz="1100" u="none" strike="noStrike" dirty="0">
                          <a:solidFill>
                            <a:schemeClr val="bg1"/>
                          </a:solidFill>
                          <a:effectLst/>
                          <a:latin typeface="Roboto"/>
                          <a:cs typeface="Roboto"/>
                        </a:rPr>
                        <a:t>6</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LES PLANTATIONS MURCOTT</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60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30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6"/>
                  </a:ext>
                </a:extLst>
              </a:tr>
              <a:tr h="229039">
                <a:tc>
                  <a:txBody>
                    <a:bodyPr/>
                    <a:lstStyle/>
                    <a:p>
                      <a:pPr algn="ctr" fontAlgn="b"/>
                      <a:r>
                        <a:rPr lang="fr-FR" sz="1100" u="none" strike="noStrike" dirty="0">
                          <a:solidFill>
                            <a:schemeClr val="bg1"/>
                          </a:solidFill>
                          <a:effectLst/>
                          <a:latin typeface="Roboto"/>
                          <a:cs typeface="Roboto"/>
                        </a:rPr>
                        <a:t>7</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l" fontAlgn="b"/>
                      <a:r>
                        <a:rPr lang="fr-FR" sz="1100" u="none" strike="noStrike" dirty="0">
                          <a:solidFill>
                            <a:schemeClr val="bg1"/>
                          </a:solidFill>
                          <a:effectLst/>
                          <a:latin typeface="Roboto"/>
                          <a:cs typeface="Roboto"/>
                        </a:rPr>
                        <a:t>  COOPERATIVE MABROKA</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200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154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7"/>
                  </a:ext>
                </a:extLst>
              </a:tr>
              <a:tr h="219203">
                <a:tc>
                  <a:txBody>
                    <a:bodyPr/>
                    <a:lstStyle/>
                    <a:p>
                      <a:pPr algn="ctr" fontAlgn="b"/>
                      <a:r>
                        <a:rPr lang="fr-FR" sz="1100" u="none" strike="noStrike" dirty="0">
                          <a:solidFill>
                            <a:schemeClr val="bg1"/>
                          </a:solidFill>
                          <a:effectLst/>
                          <a:latin typeface="Roboto"/>
                          <a:cs typeface="Roboto"/>
                        </a:rPr>
                        <a:t>8</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srgbClr val="589834"/>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solidFill>
                      <a:srgbClr val="5A9C34"/>
                    </a:solidFill>
                  </a:tcPr>
                </a:tc>
                <a:tc>
                  <a:txBody>
                    <a:bodyPr/>
                    <a:lstStyle/>
                    <a:p>
                      <a:pPr algn="l" fontAlgn="b"/>
                      <a:r>
                        <a:rPr lang="fr-FR" sz="1100" u="none" strike="noStrike" dirty="0">
                          <a:solidFill>
                            <a:schemeClr val="bg1"/>
                          </a:solidFill>
                          <a:effectLst/>
                          <a:latin typeface="Roboto"/>
                          <a:cs typeface="Roboto"/>
                        </a:rPr>
                        <a:t>  DOMAINE IDOULHYANE</a:t>
                      </a:r>
                      <a:endParaRPr lang="fr-FR" sz="1100" b="0" i="0" u="none" strike="noStrike" dirty="0">
                        <a:solidFill>
                          <a:schemeClr val="bg1"/>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T w="12700" cap="flat" cmpd="sng" algn="ctr">
                      <a:solidFill>
                        <a:prstClr val="white"/>
                      </a:solidFill>
                      <a:prstDash val="solid"/>
                      <a:round/>
                      <a:headEnd type="none" w="med" len="med"/>
                      <a:tailEnd type="none" w="med" len="med"/>
                    </a:lnT>
                    <a:solidFill>
                      <a:srgbClr val="5A9C34"/>
                    </a:solidFill>
                  </a:tcPr>
                </a:tc>
                <a:tc>
                  <a:txBody>
                    <a:bodyPr/>
                    <a:lstStyle/>
                    <a:p>
                      <a:pPr algn="ctr" fontAlgn="ctr"/>
                      <a:r>
                        <a:rPr lang="fr-FR" sz="1400" u="none" strike="noStrike" dirty="0">
                          <a:solidFill>
                            <a:schemeClr val="tx1">
                              <a:lumMod val="75000"/>
                              <a:lumOff val="25000"/>
                            </a:schemeClr>
                          </a:solidFill>
                          <a:effectLst/>
                          <a:latin typeface="Roboto"/>
                          <a:cs typeface="Roboto"/>
                        </a:rPr>
                        <a:t>250   </a:t>
                      </a:r>
                      <a:endParaRPr lang="fr-FR" sz="1400" b="0" i="0" u="none" strike="noStrike" dirty="0">
                        <a:solidFill>
                          <a:schemeClr val="tx1">
                            <a:lumMod val="75000"/>
                            <a:lumOff val="25000"/>
                          </a:schemeClr>
                        </a:solidFill>
                        <a:effectLst/>
                        <a:latin typeface="Roboto"/>
                        <a:cs typeface="Roboto"/>
                      </a:endParaRPr>
                    </a:p>
                  </a:txBody>
                  <a:tcPr marL="9525" marR="9525" marT="9525" marB="0" anchor="ctr">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tc>
                  <a:txBody>
                    <a:bodyPr/>
                    <a:lstStyle/>
                    <a:p>
                      <a:pPr algn="ctr" fontAlgn="ctr"/>
                      <a:r>
                        <a:rPr lang="fr-FR" sz="1400" u="none" strike="noStrike" dirty="0">
                          <a:solidFill>
                            <a:srgbClr val="404040"/>
                          </a:solidFill>
                          <a:effectLst/>
                          <a:latin typeface="Roboto"/>
                          <a:cs typeface="Roboto"/>
                        </a:rPr>
                        <a:t>120   </a:t>
                      </a:r>
                      <a:endParaRPr lang="fr-FR" sz="1400" b="0" i="0" u="none" strike="noStrike" dirty="0">
                        <a:solidFill>
                          <a:srgbClr val="404040"/>
                        </a:solidFill>
                        <a:effectLst/>
                        <a:latin typeface="Roboto"/>
                        <a:cs typeface="Roboto"/>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tcPr>
                </a:tc>
                <a:extLst>
                  <a:ext uri="{0D108BD9-81ED-4DB2-BD59-A6C34878D82A}">
                    <a16:rowId xmlns="" xmlns:a16="http://schemas.microsoft.com/office/drawing/2014/main" val="10008"/>
                  </a:ext>
                </a:extLst>
              </a:tr>
              <a:tr h="219203">
                <a:tc gridSpan="2">
                  <a:txBody>
                    <a:bodyPr/>
                    <a:lstStyle/>
                    <a:p>
                      <a:pPr algn="ctr" fontAlgn="b"/>
                      <a:r>
                        <a:rPr lang="fr-FR" sz="1400" u="none" strike="noStrike" dirty="0">
                          <a:solidFill>
                            <a:schemeClr val="bg1"/>
                          </a:solidFill>
                          <a:effectLst/>
                        </a:rPr>
                        <a:t>Total</a:t>
                      </a:r>
                      <a:endParaRPr lang="fr-FR" sz="1400" b="0" i="0" u="none" strike="noStrike" dirty="0">
                        <a:solidFill>
                          <a:schemeClr val="bg1"/>
                        </a:solidFill>
                        <a:effectLst/>
                        <a:latin typeface="Calibri" panose="020F0502020204030204" pitchFamily="34" charset="0"/>
                      </a:endParaRPr>
                    </a:p>
                  </a:txBody>
                  <a:tcPr marL="9525" marR="9525" marT="9525" marB="0" anchor="ctr">
                    <a:lnL w="12700" cap="flat" cmpd="sng" algn="ctr">
                      <a:solidFill>
                        <a:srgbClr val="184984"/>
                      </a:solidFill>
                      <a:prstDash val="solid"/>
                      <a:round/>
                      <a:headEnd type="none" w="med" len="med"/>
                      <a:tailEnd type="none" w="med" len="med"/>
                    </a:lnL>
                    <a:lnR w="12700" cap="flat" cmpd="sng" algn="ctr">
                      <a:solidFill>
                        <a:prstClr val="white"/>
                      </a:solidFill>
                      <a:prstDash val="solid"/>
                      <a:round/>
                      <a:headEnd type="none" w="med" len="med"/>
                      <a:tailEnd type="none" w="med" len="med"/>
                    </a:lnR>
                    <a:lnB w="12700" cap="flat" cmpd="sng" algn="ctr">
                      <a:solidFill>
                        <a:srgbClr val="184984"/>
                      </a:solidFill>
                      <a:prstDash val="solid"/>
                      <a:round/>
                      <a:headEnd type="none" w="med" len="med"/>
                      <a:tailEnd type="none" w="med" len="med"/>
                    </a:lnB>
                    <a:solidFill>
                      <a:srgbClr val="184984"/>
                    </a:solidFill>
                  </a:tcPr>
                </a:tc>
                <a:tc hMerge="1">
                  <a:txBody>
                    <a:bodyPr/>
                    <a:lstStyle/>
                    <a:p>
                      <a:endParaRPr lang="fr-FR"/>
                    </a:p>
                  </a:txBody>
                  <a:tcPr/>
                </a:tc>
                <a:tc>
                  <a:txBody>
                    <a:bodyPr/>
                    <a:lstStyle/>
                    <a:p>
                      <a:pPr algn="ctr" fontAlgn="ctr"/>
                      <a:r>
                        <a:rPr lang="fr-FR" sz="1400" u="none" strike="noStrike" dirty="0">
                          <a:solidFill>
                            <a:srgbClr val="FFFFFF"/>
                          </a:solidFill>
                          <a:effectLst/>
                          <a:latin typeface="Roboto"/>
                          <a:cs typeface="Roboto"/>
                        </a:rPr>
                        <a:t>1 134   </a:t>
                      </a:r>
                      <a:endParaRPr lang="fr-FR" sz="1400" b="0" i="0" u="none" strike="noStrike" dirty="0">
                        <a:solidFill>
                          <a:srgbClr val="FFFFFF"/>
                        </a:solidFill>
                        <a:effectLst/>
                        <a:latin typeface="Roboto"/>
                        <a:cs typeface="Roboto"/>
                      </a:endParaRPr>
                    </a:p>
                  </a:txBody>
                  <a:tcPr marL="9525" marR="9525" marT="9525" marB="0"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tc>
                  <a:txBody>
                    <a:bodyPr/>
                    <a:lstStyle/>
                    <a:p>
                      <a:pPr algn="ctr" fontAlgn="ctr"/>
                      <a:r>
                        <a:rPr lang="fr-FR" sz="1400" u="none" strike="noStrike" dirty="0">
                          <a:solidFill>
                            <a:schemeClr val="bg1"/>
                          </a:solidFill>
                          <a:effectLst/>
                        </a:rPr>
                        <a:t>621   </a:t>
                      </a:r>
                      <a:endParaRPr lang="fr-FR" sz="1400" b="0" i="0" u="none" strike="noStrike" dirty="0">
                        <a:solidFill>
                          <a:schemeClr val="bg1"/>
                        </a:solidFill>
                        <a:effectLst/>
                        <a:latin typeface="Calibri" panose="020F0502020204030204" pitchFamily="34" charset="0"/>
                      </a:endParaRPr>
                    </a:p>
                  </a:txBody>
                  <a:tcPr marL="9525" marR="9525" marT="9525" marB="0" anchor="ctr">
                    <a:lnL w="12700" cap="flat" cmpd="sng" algn="ctr">
                      <a:solidFill>
                        <a:prstClr val="white"/>
                      </a:solidFill>
                      <a:prstDash val="solid"/>
                      <a:round/>
                      <a:headEnd type="none" w="med" len="med"/>
                      <a:tailEnd type="none" w="med" len="med"/>
                    </a:lnL>
                    <a:lnR w="12700" cap="flat" cmpd="sng" algn="ctr">
                      <a:solidFill>
                        <a:srgbClr val="184984"/>
                      </a:solidFill>
                      <a:prstDash val="solid"/>
                      <a:round/>
                      <a:headEnd type="none" w="med" len="med"/>
                      <a:tailEnd type="none" w="med" len="med"/>
                    </a:lnR>
                    <a:lnT w="12700" cap="flat" cmpd="sng" algn="ctr">
                      <a:solidFill>
                        <a:srgbClr val="184984"/>
                      </a:solidFill>
                      <a:prstDash val="solid"/>
                      <a:round/>
                      <a:headEnd type="none" w="med" len="med"/>
                      <a:tailEnd type="none" w="med" len="med"/>
                    </a:lnT>
                    <a:lnB w="12700" cap="flat" cmpd="sng" algn="ctr">
                      <a:solidFill>
                        <a:srgbClr val="184984"/>
                      </a:solidFill>
                      <a:prstDash val="solid"/>
                      <a:round/>
                      <a:headEnd type="none" w="med" len="med"/>
                      <a:tailEnd type="none" w="med" len="med"/>
                    </a:lnB>
                    <a:solidFill>
                      <a:srgbClr val="184984"/>
                    </a:solidFill>
                  </a:tcPr>
                </a:tc>
                <a:extLst>
                  <a:ext uri="{0D108BD9-81ED-4DB2-BD59-A6C34878D82A}">
                    <a16:rowId xmlns="" xmlns:a16="http://schemas.microsoft.com/office/drawing/2014/main" val="10009"/>
                  </a:ext>
                </a:extLst>
              </a:tr>
            </a:tbl>
          </a:graphicData>
        </a:graphic>
      </p:graphicFrame>
      <p:pic>
        <p:nvPicPr>
          <p:cNvPr id="40"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63395" y="5063587"/>
            <a:ext cx="2128604" cy="1601595"/>
          </a:xfrm>
          <a:prstGeom prst="rect">
            <a:avLst/>
          </a:prstGeom>
        </p:spPr>
      </p:pic>
      <p:pic>
        <p:nvPicPr>
          <p:cNvPr id="43"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59" y="4914737"/>
            <a:ext cx="1909020" cy="1750445"/>
          </a:xfrm>
          <a:prstGeom prst="rect">
            <a:avLst/>
          </a:prstGeom>
        </p:spPr>
      </p:pic>
    </p:spTree>
    <p:extLst>
      <p:ext uri="{BB962C8B-B14F-4D97-AF65-F5344CB8AC3E}">
        <p14:creationId xmlns:p14="http://schemas.microsoft.com/office/powerpoint/2010/main" val="2550578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ppt_x"/>
                                          </p:val>
                                        </p:tav>
                                        <p:tav tm="100000">
                                          <p:val>
                                            <p:strVal val="#ppt_x"/>
                                          </p:val>
                                        </p:tav>
                                      </p:tavLst>
                                    </p:anim>
                                    <p:anim calcmode="lin" valueType="num">
                                      <p:cBhvr additive="base">
                                        <p:cTn id="22" dur="500" fill="hold"/>
                                        <p:tgtEl>
                                          <p:spTgt spid="4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0-#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1+#ppt_w/2"/>
                                          </p:val>
                                        </p:tav>
                                        <p:tav tm="100000">
                                          <p:val>
                                            <p:strVal val="#ppt_x"/>
                                          </p:val>
                                        </p:tav>
                                      </p:tavLst>
                                    </p:anim>
                                    <p:anim calcmode="lin" valueType="num">
                                      <p:cBhvr additive="base">
                                        <p:cTn id="52" dur="500" fill="hold"/>
                                        <p:tgtEl>
                                          <p:spTgt spid="3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5000"/>
                            </p:stCondLst>
                            <p:childTnLst>
                              <p:par>
                                <p:cTn id="58" presetID="10" presetClass="entr" presetSubtype="0"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par>
                          <p:cTn id="61" fill="hold">
                            <p:stCondLst>
                              <p:cond delay="550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6000"/>
                            </p:stCondLst>
                            <p:childTnLst>
                              <p:par>
                                <p:cTn id="66" presetID="10" presetClass="entr" presetSubtype="0"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childTnLst>
                          </p:cTn>
                        </p:par>
                        <p:par>
                          <p:cTn id="69" fill="hold">
                            <p:stCondLst>
                              <p:cond delay="6500"/>
                            </p:stCondLst>
                            <p:childTnLst>
                              <p:par>
                                <p:cTn id="70" presetID="2" presetClass="entr" presetSubtype="2" fill="hold"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1+#ppt_w/2"/>
                                          </p:val>
                                        </p:tav>
                                        <p:tav tm="100000">
                                          <p:val>
                                            <p:strVal val="#ppt_x"/>
                                          </p:val>
                                        </p:tav>
                                      </p:tavLst>
                                    </p:anim>
                                    <p:anim calcmode="lin" valueType="num">
                                      <p:cBhvr additive="base">
                                        <p:cTn id="7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24" descr="ecotaqa.pn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 b="12"/>
          <a:stretch>
            <a:fillRect/>
          </a:stretch>
        </p:blipFill>
        <p:spPr>
          <a:xfrm>
            <a:off x="0" y="0"/>
            <a:ext cx="12192000" cy="6858000"/>
          </a:xfrm>
        </p:spPr>
      </p:pic>
      <p:sp>
        <p:nvSpPr>
          <p:cNvPr id="10" name="Rectangle 9"/>
          <p:cNvSpPr/>
          <p:nvPr/>
        </p:nvSpPr>
        <p:spPr>
          <a:xfrm>
            <a:off x="0" y="0"/>
            <a:ext cx="12192000" cy="6858000"/>
          </a:xfrm>
          <a:prstGeom prst="rect">
            <a:avLst/>
          </a:prstGeom>
          <a:solidFill>
            <a:srgbClr val="18498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143425" y="-117231"/>
            <a:ext cx="12573000" cy="182684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1" name="Group 20"/>
          <p:cNvGrpSpPr/>
          <p:nvPr/>
        </p:nvGrpSpPr>
        <p:grpSpPr>
          <a:xfrm>
            <a:off x="-877456" y="678700"/>
            <a:ext cx="2103961" cy="2710376"/>
            <a:chOff x="4421757" y="3739789"/>
            <a:chExt cx="3352918" cy="4319315"/>
          </a:xfrm>
        </p:grpSpPr>
        <p:sp>
          <p:nvSpPr>
            <p:cNvPr id="22" name="Rectangle 21"/>
            <p:cNvSpPr/>
            <p:nvPr/>
          </p:nvSpPr>
          <p:spPr>
            <a:xfrm rot="18900000" flipV="1">
              <a:off x="4421757" y="3739789"/>
              <a:ext cx="3352918" cy="3352918"/>
            </a:xfrm>
            <a:prstGeom prst="rect">
              <a:avLst/>
            </a:prstGeom>
            <a:noFill/>
            <a:ln w="101600">
              <a:solidFill>
                <a:srgbClr val="184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rot="18900000" flipV="1">
              <a:off x="5501887" y="5138345"/>
              <a:ext cx="1192658" cy="1192658"/>
            </a:xfrm>
            <a:prstGeom prst="rect">
              <a:avLst/>
            </a:prstGeom>
            <a:noFill/>
            <a:ln w="101600">
              <a:solidFill>
                <a:srgbClr val="184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rot="18900000" flipV="1">
              <a:off x="4912474" y="5687620"/>
              <a:ext cx="2371484" cy="2371484"/>
            </a:xfrm>
            <a:prstGeom prst="rect">
              <a:avLst/>
            </a:prstGeom>
            <a:noFill/>
            <a:ln w="25400">
              <a:solidFill>
                <a:srgbClr val="184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1377462" y="3311770"/>
            <a:ext cx="5314676" cy="1415772"/>
          </a:xfrm>
          <a:prstGeom prst="rect">
            <a:avLst/>
          </a:prstGeom>
          <a:noFill/>
        </p:spPr>
        <p:txBody>
          <a:bodyPr wrap="none" rtlCol="0">
            <a:spAutoFit/>
          </a:bodyPr>
          <a:lstStyle/>
          <a:p>
            <a:r>
              <a:rPr lang="en-US" sz="5400" b="1" dirty="0">
                <a:solidFill>
                  <a:schemeClr val="bg1"/>
                </a:solidFill>
                <a:latin typeface="Helvetica"/>
                <a:cs typeface="Helvetica"/>
              </a:rPr>
              <a:t>MERCI</a:t>
            </a:r>
          </a:p>
          <a:p>
            <a:r>
              <a:rPr lang="en-US" sz="3200" b="1" dirty="0">
                <a:solidFill>
                  <a:schemeClr val="bg1"/>
                </a:solidFill>
                <a:latin typeface="Helvetica"/>
                <a:cs typeface="Helvetica"/>
              </a:rPr>
              <a:t>POUR VOTRE ATTENTION</a:t>
            </a:r>
          </a:p>
        </p:txBody>
      </p:sp>
      <p:grpSp>
        <p:nvGrpSpPr>
          <p:cNvPr id="29" name="Group 28"/>
          <p:cNvGrpSpPr/>
          <p:nvPr/>
        </p:nvGrpSpPr>
        <p:grpSpPr>
          <a:xfrm>
            <a:off x="10262196" y="4829876"/>
            <a:ext cx="2367086" cy="3049340"/>
            <a:chOff x="4421757" y="3739789"/>
            <a:chExt cx="3352918" cy="4319315"/>
          </a:xfrm>
        </p:grpSpPr>
        <p:sp>
          <p:nvSpPr>
            <p:cNvPr id="30" name="Rectangle 29"/>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p:nvSpPr>
        <p:spPr>
          <a:xfrm>
            <a:off x="1377462" y="6037571"/>
            <a:ext cx="1845127" cy="369332"/>
          </a:xfrm>
          <a:prstGeom prst="rect">
            <a:avLst/>
          </a:prstGeom>
          <a:noFill/>
        </p:spPr>
        <p:txBody>
          <a:bodyPr wrap="none" rtlCol="0">
            <a:spAutoFit/>
          </a:bodyPr>
          <a:lstStyle/>
          <a:p>
            <a:r>
              <a:rPr lang="en-US" dirty="0" err="1">
                <a:solidFill>
                  <a:srgbClr val="FFFFFF"/>
                </a:solidFill>
              </a:rPr>
              <a:t>www.ecotaqa.ma</a:t>
            </a:r>
            <a:endParaRPr lang="en-US" dirty="0">
              <a:solidFill>
                <a:srgbClr val="FFFFFF"/>
              </a:solidFill>
            </a:endParaRPr>
          </a:p>
        </p:txBody>
      </p:sp>
      <p:pic>
        <p:nvPicPr>
          <p:cNvPr id="2" name="Picture 1"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0736" y="142943"/>
            <a:ext cx="6510528" cy="1566672"/>
          </a:xfrm>
          <a:prstGeom prst="rect">
            <a:avLst/>
          </a:prstGeom>
        </p:spPr>
      </p:pic>
    </p:spTree>
    <p:extLst>
      <p:ext uri="{BB962C8B-B14F-4D97-AF65-F5344CB8AC3E}">
        <p14:creationId xmlns:p14="http://schemas.microsoft.com/office/powerpoint/2010/main" val="29172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3" presetClass="entr" presetSubtype="1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par>
                                <p:cTn id="28" presetID="3" presetClass="entr" presetSubtype="1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linds(horizontal)">
                                      <p:cBhvr>
                                        <p:cTn id="30" dur="500"/>
                                        <p:tgtEl>
                                          <p:spTgt spid="29"/>
                                        </p:tgtEl>
                                      </p:cBhvr>
                                    </p:animEffect>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3"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8800" y="-345440"/>
            <a:ext cx="8849360" cy="7477760"/>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1209766" y="221539"/>
            <a:ext cx="6553200" cy="954107"/>
          </a:xfrm>
          <a:prstGeom prst="rect">
            <a:avLst/>
          </a:prstGeom>
          <a:noFill/>
        </p:spPr>
        <p:txBody>
          <a:bodyPr wrap="square" rtlCol="0">
            <a:spAutoFit/>
          </a:bodyPr>
          <a:lstStyle/>
          <a:p>
            <a:r>
              <a:rPr lang="en-US" sz="2800" b="1" dirty="0">
                <a:solidFill>
                  <a:srgbClr val="5A9C34"/>
                </a:solidFill>
                <a:latin typeface="Helvetica Neue"/>
                <a:ea typeface="Nexa Bold" charset="0"/>
                <a:cs typeface="Helvetica Neue"/>
              </a:rPr>
              <a:t>GIE TAZARTINO :</a:t>
            </a:r>
          </a:p>
          <a:p>
            <a:r>
              <a:rPr lang="en-US" sz="2800" b="1" dirty="0" err="1">
                <a:solidFill>
                  <a:schemeClr val="bg1"/>
                </a:solidFill>
                <a:latin typeface="Helvetica Neue"/>
                <a:ea typeface="Nexa Bold" charset="0"/>
                <a:cs typeface="Helvetica Neue"/>
              </a:rPr>
              <a:t>Opportunités</a:t>
            </a:r>
            <a:r>
              <a:rPr lang="en-US" sz="2800" b="1" dirty="0">
                <a:solidFill>
                  <a:schemeClr val="bg1"/>
                </a:solidFill>
                <a:latin typeface="Helvetica Neue"/>
                <a:ea typeface="Nexa Bold" charset="0"/>
                <a:cs typeface="Helvetica Neue"/>
              </a:rPr>
              <a:t> et </a:t>
            </a:r>
            <a:r>
              <a:rPr lang="en-US" sz="2800" b="1" dirty="0" err="1">
                <a:solidFill>
                  <a:schemeClr val="bg1"/>
                </a:solidFill>
                <a:latin typeface="Helvetica Neue"/>
                <a:ea typeface="Nexa Bold" charset="0"/>
                <a:cs typeface="Helvetica Neue"/>
              </a:rPr>
              <a:t>valeurs</a:t>
            </a:r>
            <a:r>
              <a:rPr lang="en-US" sz="2800" b="1" dirty="0">
                <a:solidFill>
                  <a:schemeClr val="bg1"/>
                </a:solidFill>
                <a:latin typeface="Helvetica Neue"/>
                <a:ea typeface="Nexa Bold" charset="0"/>
                <a:cs typeface="Helvetica Neue"/>
              </a:rPr>
              <a:t> </a:t>
            </a:r>
            <a:r>
              <a:rPr lang="en-US" sz="2800" b="1" dirty="0" err="1">
                <a:solidFill>
                  <a:schemeClr val="bg1"/>
                </a:solidFill>
                <a:latin typeface="Helvetica Neue"/>
                <a:ea typeface="Nexa Bold" charset="0"/>
                <a:cs typeface="Helvetica Neue"/>
              </a:rPr>
              <a:t>ajoutées</a:t>
            </a:r>
            <a:r>
              <a:rPr lang="en-US" sz="2800" b="1" dirty="0">
                <a:solidFill>
                  <a:schemeClr val="bg1"/>
                </a:solidFill>
                <a:latin typeface="Helvetica Neue"/>
                <a:ea typeface="Nexa Bold" charset="0"/>
                <a:cs typeface="Helvetica Neue"/>
              </a:rPr>
              <a:t> </a:t>
            </a:r>
          </a:p>
        </p:txBody>
      </p:sp>
      <p:sp>
        <p:nvSpPr>
          <p:cNvPr id="12" name="Rectangle 11"/>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8440462" y="1859935"/>
            <a:ext cx="3642998" cy="3441629"/>
            <a:chOff x="7317557" y="1157252"/>
            <a:chExt cx="4722929" cy="4461867"/>
          </a:xfrm>
        </p:grpSpPr>
        <p:grpSp>
          <p:nvGrpSpPr>
            <p:cNvPr id="27" name="Group 26"/>
            <p:cNvGrpSpPr/>
            <p:nvPr/>
          </p:nvGrpSpPr>
          <p:grpSpPr>
            <a:xfrm>
              <a:off x="8280031" y="2128073"/>
              <a:ext cx="2509520" cy="2509520"/>
              <a:chOff x="8636000" y="2798849"/>
              <a:chExt cx="2509520" cy="2509520"/>
            </a:xfrm>
          </p:grpSpPr>
          <p:sp>
            <p:nvSpPr>
              <p:cNvPr id="21" name="Oval 20"/>
              <p:cNvSpPr/>
              <p:nvPr/>
            </p:nvSpPr>
            <p:spPr>
              <a:xfrm>
                <a:off x="8636000" y="2798849"/>
                <a:ext cx="2509520" cy="2509520"/>
              </a:xfrm>
              <a:prstGeom prst="ellipse">
                <a:avLst/>
              </a:prstGeom>
              <a:solidFill>
                <a:schemeClr val="bg1">
                  <a:lumMod val="75000"/>
                </a:schemeClr>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25" name="TextBox 24"/>
              <p:cNvSpPr txBox="1"/>
              <p:nvPr/>
            </p:nvSpPr>
            <p:spPr>
              <a:xfrm>
                <a:off x="8851312" y="3758739"/>
                <a:ext cx="2078896" cy="878700"/>
              </a:xfrm>
              <a:prstGeom prst="rect">
                <a:avLst/>
              </a:prstGeom>
              <a:noFill/>
            </p:spPr>
            <p:txBody>
              <a:bodyPr wrap="square" rtlCol="0">
                <a:spAutoFit/>
              </a:bodyPr>
              <a:lstStyle/>
              <a:p>
                <a:pPr lvl="0" algn="ctr"/>
                <a:r>
                  <a:rPr lang="fr-FR" sz="1100" dirty="0">
                    <a:solidFill>
                      <a:srgbClr val="FFFFFF"/>
                    </a:solidFill>
                  </a:rPr>
                  <a:t>Groupement d'intérêt économique (GIE)</a:t>
                </a:r>
              </a:p>
            </p:txBody>
          </p:sp>
        </p:grpSp>
        <p:grpSp>
          <p:nvGrpSpPr>
            <p:cNvPr id="29" name="Group 28"/>
            <p:cNvGrpSpPr/>
            <p:nvPr/>
          </p:nvGrpSpPr>
          <p:grpSpPr>
            <a:xfrm>
              <a:off x="8863990" y="1157252"/>
              <a:ext cx="1423413" cy="1239520"/>
              <a:chOff x="9219959" y="1828028"/>
              <a:chExt cx="1423413" cy="1239520"/>
            </a:xfrm>
          </p:grpSpPr>
          <p:sp>
            <p:nvSpPr>
              <p:cNvPr id="9" name="Oval 8"/>
              <p:cNvSpPr/>
              <p:nvPr/>
            </p:nvSpPr>
            <p:spPr>
              <a:xfrm>
                <a:off x="9219959" y="1828028"/>
                <a:ext cx="1239520" cy="1239520"/>
              </a:xfrm>
              <a:prstGeom prst="ellipse">
                <a:avLst/>
              </a:prstGeom>
              <a:solidFill>
                <a:srgbClr val="173E6D"/>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15" name="TextBox 14"/>
              <p:cNvSpPr txBox="1"/>
              <p:nvPr/>
            </p:nvSpPr>
            <p:spPr>
              <a:xfrm>
                <a:off x="9234958" y="2259102"/>
                <a:ext cx="1408414" cy="383023"/>
              </a:xfrm>
              <a:prstGeom prst="rect">
                <a:avLst/>
              </a:prstGeom>
              <a:noFill/>
            </p:spPr>
            <p:txBody>
              <a:bodyPr wrap="none" rtlCol="0">
                <a:spAutoFit/>
              </a:bodyPr>
              <a:lstStyle/>
              <a:p>
                <a:pPr lvl="0"/>
                <a:r>
                  <a:rPr lang="fr-FR" sz="1100" dirty="0">
                    <a:solidFill>
                      <a:srgbClr val="FFFFFF"/>
                    </a:solidFill>
                  </a:rPr>
                  <a:t>Compétitivité</a:t>
                </a:r>
              </a:p>
            </p:txBody>
          </p:sp>
        </p:grpSp>
        <p:grpSp>
          <p:nvGrpSpPr>
            <p:cNvPr id="26" name="Group 25"/>
            <p:cNvGrpSpPr/>
            <p:nvPr/>
          </p:nvGrpSpPr>
          <p:grpSpPr>
            <a:xfrm>
              <a:off x="10523057" y="2763073"/>
              <a:ext cx="1517429" cy="1239520"/>
              <a:chOff x="10879026" y="3433849"/>
              <a:chExt cx="1517429" cy="1239520"/>
            </a:xfrm>
          </p:grpSpPr>
          <p:sp>
            <p:nvSpPr>
              <p:cNvPr id="16" name="Oval 15"/>
              <p:cNvSpPr/>
              <p:nvPr/>
            </p:nvSpPr>
            <p:spPr>
              <a:xfrm>
                <a:off x="10908018" y="3433849"/>
                <a:ext cx="1239520" cy="1239520"/>
              </a:xfrm>
              <a:prstGeom prst="ellipse">
                <a:avLst/>
              </a:prstGeom>
              <a:solidFill>
                <a:srgbClr val="FF9F1B"/>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22" name="TextBox 21"/>
              <p:cNvSpPr txBox="1"/>
              <p:nvPr/>
            </p:nvSpPr>
            <p:spPr>
              <a:xfrm>
                <a:off x="10879026" y="3857889"/>
                <a:ext cx="1517429" cy="383023"/>
              </a:xfrm>
              <a:prstGeom prst="rect">
                <a:avLst/>
              </a:prstGeom>
              <a:noFill/>
            </p:spPr>
            <p:txBody>
              <a:bodyPr wrap="none" rtlCol="0">
                <a:spAutoFit/>
              </a:bodyPr>
              <a:lstStyle/>
              <a:p>
                <a:pPr lvl="0"/>
                <a:r>
                  <a:rPr lang="fr-FR" sz="1100" dirty="0">
                    <a:solidFill>
                      <a:srgbClr val="FFFFFF"/>
                    </a:solidFill>
                  </a:rPr>
                  <a:t>Force de vente</a:t>
                </a:r>
              </a:p>
            </p:txBody>
          </p:sp>
        </p:grpSp>
        <p:grpSp>
          <p:nvGrpSpPr>
            <p:cNvPr id="31" name="Group 30"/>
            <p:cNvGrpSpPr/>
            <p:nvPr/>
          </p:nvGrpSpPr>
          <p:grpSpPr>
            <a:xfrm>
              <a:off x="8894134" y="4366880"/>
              <a:ext cx="1281316" cy="1252239"/>
              <a:chOff x="9250103" y="5037656"/>
              <a:chExt cx="1281316" cy="1252239"/>
            </a:xfrm>
          </p:grpSpPr>
          <p:sp>
            <p:nvSpPr>
              <p:cNvPr id="18" name="Oval 17"/>
              <p:cNvSpPr/>
              <p:nvPr/>
            </p:nvSpPr>
            <p:spPr>
              <a:xfrm>
                <a:off x="9271001" y="5037656"/>
                <a:ext cx="1239520" cy="1239520"/>
              </a:xfrm>
              <a:prstGeom prst="ellipse">
                <a:avLst/>
              </a:prstGeom>
              <a:solidFill>
                <a:schemeClr val="tx1">
                  <a:lumMod val="65000"/>
                  <a:lumOff val="35000"/>
                </a:schemeClr>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23" name="TextBox 22"/>
              <p:cNvSpPr txBox="1"/>
              <p:nvPr/>
            </p:nvSpPr>
            <p:spPr>
              <a:xfrm>
                <a:off x="9250103" y="5411195"/>
                <a:ext cx="1281316" cy="878700"/>
              </a:xfrm>
              <a:prstGeom prst="rect">
                <a:avLst/>
              </a:prstGeom>
              <a:noFill/>
            </p:spPr>
            <p:txBody>
              <a:bodyPr wrap="square" rtlCol="0">
                <a:spAutoFit/>
              </a:bodyPr>
              <a:lstStyle/>
              <a:p>
                <a:pPr lvl="0" algn="ctr"/>
                <a:r>
                  <a:rPr lang="fr-FR" sz="1100" dirty="0">
                    <a:solidFill>
                      <a:srgbClr val="FFFFFF"/>
                    </a:solidFill>
                  </a:rPr>
                  <a:t>Développement de l’activité</a:t>
                </a:r>
              </a:p>
            </p:txBody>
          </p:sp>
        </p:grpSp>
        <p:grpSp>
          <p:nvGrpSpPr>
            <p:cNvPr id="28" name="Group 27"/>
            <p:cNvGrpSpPr/>
            <p:nvPr/>
          </p:nvGrpSpPr>
          <p:grpSpPr>
            <a:xfrm>
              <a:off x="7317557" y="2763073"/>
              <a:ext cx="1246954" cy="1239520"/>
              <a:chOff x="7673526" y="3433849"/>
              <a:chExt cx="1246954" cy="1239520"/>
            </a:xfrm>
          </p:grpSpPr>
          <p:sp>
            <p:nvSpPr>
              <p:cNvPr id="17" name="Oval 16"/>
              <p:cNvSpPr/>
              <p:nvPr/>
            </p:nvSpPr>
            <p:spPr>
              <a:xfrm>
                <a:off x="7680960" y="3433849"/>
                <a:ext cx="1239520" cy="1239520"/>
              </a:xfrm>
              <a:prstGeom prst="ellipse">
                <a:avLst/>
              </a:prstGeom>
              <a:solidFill>
                <a:srgbClr val="5A9C34"/>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24" name="TextBox 23"/>
              <p:cNvSpPr txBox="1"/>
              <p:nvPr/>
            </p:nvSpPr>
            <p:spPr>
              <a:xfrm>
                <a:off x="7673526" y="3786142"/>
                <a:ext cx="1211895" cy="630862"/>
              </a:xfrm>
              <a:prstGeom prst="rect">
                <a:avLst/>
              </a:prstGeom>
              <a:noFill/>
            </p:spPr>
            <p:txBody>
              <a:bodyPr wrap="square" rtlCol="0">
                <a:spAutoFit/>
              </a:bodyPr>
              <a:lstStyle/>
              <a:p>
                <a:pPr lvl="0" algn="ctr"/>
                <a:r>
                  <a:rPr lang="fr-FR" sz="1100" dirty="0">
                    <a:solidFill>
                      <a:srgbClr val="FFFFFF"/>
                    </a:solidFill>
                  </a:rPr>
                  <a:t>Création d’emploi</a:t>
                </a:r>
              </a:p>
            </p:txBody>
          </p:sp>
        </p:grpSp>
      </p:grpSp>
      <p:graphicFrame>
        <p:nvGraphicFramePr>
          <p:cNvPr id="30" name="Tableau 6"/>
          <p:cNvGraphicFramePr>
            <a:graphicFrameLocks noGrp="1"/>
          </p:cNvGraphicFramePr>
          <p:nvPr>
            <p:extLst>
              <p:ext uri="{D42A27DB-BD31-4B8C-83A1-F6EECF244321}">
                <p14:modId xmlns:p14="http://schemas.microsoft.com/office/powerpoint/2010/main" val="3094702082"/>
              </p:ext>
            </p:extLst>
          </p:nvPr>
        </p:nvGraphicFramePr>
        <p:xfrm>
          <a:off x="156632" y="1379682"/>
          <a:ext cx="7910408" cy="5245822"/>
        </p:xfrm>
        <a:graphic>
          <a:graphicData uri="http://schemas.openxmlformats.org/drawingml/2006/table">
            <a:tbl>
              <a:tblPr lastRow="1">
                <a:tableStyleId>{BC89EF96-8CEA-46FF-86C4-4CE0E7609802}</a:tableStyleId>
              </a:tblPr>
              <a:tblGrid>
                <a:gridCol w="5208972">
                  <a:extLst>
                    <a:ext uri="{9D8B030D-6E8A-4147-A177-3AD203B41FA5}">
                      <a16:colId xmlns="" xmlns:a16="http://schemas.microsoft.com/office/drawing/2014/main" val="20000"/>
                    </a:ext>
                  </a:extLst>
                </a:gridCol>
                <a:gridCol w="2701436">
                  <a:extLst>
                    <a:ext uri="{9D8B030D-6E8A-4147-A177-3AD203B41FA5}">
                      <a16:colId xmlns="" xmlns:a16="http://schemas.microsoft.com/office/drawing/2014/main" val="20001"/>
                    </a:ext>
                  </a:extLst>
                </a:gridCol>
              </a:tblGrid>
              <a:tr h="232663">
                <a:tc gridSpan="2">
                  <a:txBody>
                    <a:bodyPr/>
                    <a:lstStyle/>
                    <a:p>
                      <a:pPr algn="l" fontAlgn="ctr"/>
                      <a:r>
                        <a:rPr lang="fr-FR" sz="1100" u="none" strike="noStrike" dirty="0">
                          <a:solidFill>
                            <a:srgbClr val="0A5E95"/>
                          </a:solidFill>
                          <a:effectLst/>
                          <a:latin typeface="Roboto bold"/>
                          <a:cs typeface="Roboto bold"/>
                        </a:rPr>
                        <a:t>Information générales</a:t>
                      </a:r>
                      <a:endParaRPr lang="fr-FR" sz="1100" b="0" i="0" u="none" strike="noStrike" dirty="0">
                        <a:solidFill>
                          <a:srgbClr val="0A5E95"/>
                        </a:solidFill>
                        <a:effectLst/>
                        <a:latin typeface="Roboto bold"/>
                        <a:cs typeface="Roboto bold"/>
                      </a:endParaRPr>
                    </a:p>
                  </a:txBody>
                  <a:tcPr marL="77576" marR="8620" marT="862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solidFill>
                  </a:tcPr>
                </a:tc>
                <a:tc hMerge="1">
                  <a:txBody>
                    <a:bodyPr/>
                    <a:lstStyle/>
                    <a:p>
                      <a:endParaRPr lang="fr-FR"/>
                    </a:p>
                  </a:txBody>
                  <a:tcPr/>
                </a:tc>
                <a:extLst>
                  <a:ext uri="{0D108BD9-81ED-4DB2-BD59-A6C34878D82A}">
                    <a16:rowId xmlns="" xmlns:a16="http://schemas.microsoft.com/office/drawing/2014/main" val="10000"/>
                  </a:ext>
                </a:extLst>
              </a:tr>
              <a:tr h="315590">
                <a:tc>
                  <a:txBody>
                    <a:bodyPr/>
                    <a:lstStyle/>
                    <a:p>
                      <a:pPr algn="l" fontAlgn="t"/>
                      <a:r>
                        <a:rPr lang="fr-FR" sz="1100" u="none" strike="noStrike" dirty="0">
                          <a:solidFill>
                            <a:schemeClr val="bg1"/>
                          </a:solidFill>
                          <a:effectLst/>
                          <a:latin typeface="Roboto light"/>
                          <a:cs typeface="Roboto light"/>
                        </a:rPr>
                        <a:t>Nom du site</a:t>
                      </a:r>
                      <a:endParaRPr lang="fr-FR" sz="1100" b="0" i="0" u="none" strike="noStrike" dirty="0">
                        <a:solidFill>
                          <a:schemeClr val="bg1"/>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fr-FR" sz="1100" u="none" strike="noStrike" kern="1200" baseline="0" dirty="0">
                          <a:solidFill>
                            <a:schemeClr val="bg1"/>
                          </a:solidFill>
                          <a:effectLst/>
                          <a:latin typeface="Roboto light"/>
                          <a:ea typeface="+mn-ea"/>
                          <a:cs typeface="Roboto light"/>
                        </a:rPr>
                        <a:t>  </a:t>
                      </a:r>
                      <a:r>
                        <a:rPr lang="fr-FR" sz="1100" u="none" strike="noStrike" kern="1200" dirty="0">
                          <a:solidFill>
                            <a:schemeClr val="bg1"/>
                          </a:solidFill>
                          <a:effectLst/>
                          <a:latin typeface="Roboto light"/>
                          <a:ea typeface="+mn-ea"/>
                          <a:cs typeface="Roboto light"/>
                        </a:rPr>
                        <a:t>GIE TAZARTINO</a:t>
                      </a: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1"/>
                  </a:ext>
                </a:extLst>
              </a:tr>
              <a:tr h="431693">
                <a:tc>
                  <a:txBody>
                    <a:bodyPr/>
                    <a:lstStyle/>
                    <a:p>
                      <a:pPr algn="l" fontAlgn="t"/>
                      <a:r>
                        <a:rPr lang="fr-FR" sz="1100" u="none" strike="noStrike" dirty="0">
                          <a:solidFill>
                            <a:schemeClr val="bg1"/>
                          </a:solidFill>
                          <a:effectLst/>
                          <a:latin typeface="Roboto light"/>
                          <a:cs typeface="Roboto light"/>
                        </a:rPr>
                        <a:t>Adresse</a:t>
                      </a:r>
                      <a:endParaRPr lang="fr-FR" sz="1100" b="0" i="0" u="none" strike="noStrike" dirty="0">
                        <a:solidFill>
                          <a:schemeClr val="bg1"/>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fr-FR" sz="1100" u="none" strike="noStrike" dirty="0">
                          <a:solidFill>
                            <a:schemeClr val="bg1"/>
                          </a:solidFill>
                          <a:effectLst/>
                          <a:latin typeface="Roboto light"/>
                          <a:cs typeface="Roboto light"/>
                        </a:rPr>
                        <a:t>  </a:t>
                      </a:r>
                      <a:r>
                        <a:rPr lang="fr-FR" sz="1100" u="none" strike="noStrike" kern="1200" dirty="0">
                          <a:solidFill>
                            <a:schemeClr val="bg1"/>
                          </a:solidFill>
                          <a:effectLst/>
                          <a:latin typeface="Roboto light"/>
                          <a:ea typeface="+mn-ea"/>
                          <a:cs typeface="Roboto light"/>
                        </a:rPr>
                        <a:t>Province de Taroudant, Cercle </a:t>
                      </a:r>
                      <a:r>
                        <a:rPr lang="fr-FR" sz="1100" u="none" strike="noStrike" kern="1200" dirty="0" err="1">
                          <a:solidFill>
                            <a:schemeClr val="bg1"/>
                          </a:solidFill>
                          <a:effectLst/>
                          <a:latin typeface="Roboto light"/>
                          <a:ea typeface="+mn-ea"/>
                          <a:cs typeface="Roboto light"/>
                        </a:rPr>
                        <a:t>d'ouled</a:t>
                      </a:r>
                      <a:r>
                        <a:rPr lang="fr-FR" sz="1100" u="none" strike="noStrike" kern="1200" dirty="0">
                          <a:solidFill>
                            <a:schemeClr val="bg1"/>
                          </a:solidFill>
                          <a:effectLst/>
                          <a:latin typeface="Roboto light"/>
                          <a:ea typeface="+mn-ea"/>
                          <a:cs typeface="Roboto light"/>
                        </a:rPr>
                        <a:t>  </a:t>
                      </a:r>
                    </a:p>
                    <a:p>
                      <a:pPr marL="0" marR="0" indent="0" algn="l" defTabSz="914400" rtl="0" eaLnBrk="1" fontAlgn="t" latinLnBrk="0" hangingPunct="1">
                        <a:lnSpc>
                          <a:spcPct val="100000"/>
                        </a:lnSpc>
                        <a:spcBef>
                          <a:spcPts val="0"/>
                        </a:spcBef>
                        <a:spcAft>
                          <a:spcPts val="0"/>
                        </a:spcAft>
                        <a:buClrTx/>
                        <a:buSzTx/>
                        <a:buFontTx/>
                        <a:buNone/>
                        <a:tabLst/>
                        <a:defRPr/>
                      </a:pPr>
                      <a:r>
                        <a:rPr lang="fr-FR" sz="1100" u="none" strike="noStrike" kern="1200" dirty="0">
                          <a:solidFill>
                            <a:schemeClr val="bg1"/>
                          </a:solidFill>
                          <a:effectLst/>
                          <a:latin typeface="Roboto light"/>
                          <a:ea typeface="+mn-ea"/>
                          <a:cs typeface="Roboto light"/>
                        </a:rPr>
                        <a:t>  </a:t>
                      </a:r>
                      <a:r>
                        <a:rPr lang="fr-FR" sz="1100" u="none" strike="noStrike" kern="1200" dirty="0" err="1">
                          <a:solidFill>
                            <a:schemeClr val="bg1"/>
                          </a:solidFill>
                          <a:effectLst/>
                          <a:latin typeface="Roboto light"/>
                          <a:ea typeface="+mn-ea"/>
                          <a:cs typeface="Roboto light"/>
                        </a:rPr>
                        <a:t>berhil</a:t>
                      </a:r>
                      <a:r>
                        <a:rPr lang="fr-FR" sz="1100" u="none" strike="noStrike" kern="1200" dirty="0">
                          <a:solidFill>
                            <a:schemeClr val="bg1"/>
                          </a:solidFill>
                          <a:effectLst/>
                          <a:latin typeface="Roboto light"/>
                          <a:ea typeface="+mn-ea"/>
                          <a:cs typeface="Roboto light"/>
                        </a:rPr>
                        <a:t>, </a:t>
                      </a:r>
                      <a:r>
                        <a:rPr lang="fr-FR" sz="1100" u="none" strike="noStrike" kern="1200" dirty="0" err="1">
                          <a:solidFill>
                            <a:schemeClr val="bg1"/>
                          </a:solidFill>
                          <a:effectLst/>
                          <a:latin typeface="Roboto light"/>
                          <a:ea typeface="+mn-ea"/>
                          <a:cs typeface="Roboto light"/>
                        </a:rPr>
                        <a:t>caidat</a:t>
                      </a:r>
                      <a:r>
                        <a:rPr lang="fr-FR" sz="1100" u="none" strike="noStrike" kern="1200" baseline="0" dirty="0">
                          <a:solidFill>
                            <a:schemeClr val="bg1"/>
                          </a:solidFill>
                          <a:effectLst/>
                          <a:latin typeface="Roboto light"/>
                          <a:ea typeface="+mn-ea"/>
                          <a:cs typeface="Roboto light"/>
                        </a:rPr>
                        <a:t> </a:t>
                      </a:r>
                      <a:r>
                        <a:rPr lang="fr-FR" sz="1100" u="none" strike="noStrike" kern="1200" dirty="0" err="1">
                          <a:solidFill>
                            <a:schemeClr val="bg1"/>
                          </a:solidFill>
                          <a:effectLst/>
                          <a:latin typeface="Roboto bold"/>
                          <a:ea typeface="+mn-ea"/>
                          <a:cs typeface="Roboto bold"/>
                        </a:rPr>
                        <a:t>aoulouz</a:t>
                      </a:r>
                      <a:r>
                        <a:rPr lang="fr-FR" sz="1100" u="none" strike="noStrike" kern="1200" dirty="0">
                          <a:solidFill>
                            <a:schemeClr val="bg1"/>
                          </a:solidFill>
                          <a:effectLst/>
                          <a:latin typeface="Roboto light"/>
                          <a:ea typeface="+mn-ea"/>
                          <a:cs typeface="Roboto light"/>
                        </a:rPr>
                        <a:t> </a:t>
                      </a:r>
                      <a:r>
                        <a:rPr lang="fr-FR" sz="1100" u="none" strike="noStrike" kern="1200" dirty="0" err="1">
                          <a:solidFill>
                            <a:schemeClr val="bg1"/>
                          </a:solidFill>
                          <a:effectLst/>
                          <a:latin typeface="Roboto light"/>
                          <a:ea typeface="+mn-ea"/>
                          <a:cs typeface="Roboto light"/>
                        </a:rPr>
                        <a:t>cr</a:t>
                      </a:r>
                      <a:r>
                        <a:rPr lang="fr-FR" sz="1100" u="none" strike="noStrike" kern="1200" dirty="0">
                          <a:solidFill>
                            <a:schemeClr val="bg1"/>
                          </a:solidFill>
                          <a:effectLst/>
                          <a:latin typeface="Roboto light"/>
                          <a:ea typeface="+mn-ea"/>
                          <a:cs typeface="Roboto light"/>
                        </a:rPr>
                        <a:t>, </a:t>
                      </a:r>
                      <a:r>
                        <a:rPr lang="fr-FR" sz="1100" u="none" strike="noStrike" kern="1200" dirty="0" err="1">
                          <a:solidFill>
                            <a:schemeClr val="bg1"/>
                          </a:solidFill>
                          <a:effectLst/>
                          <a:latin typeface="Roboto light"/>
                          <a:ea typeface="+mn-ea"/>
                          <a:cs typeface="Roboto light"/>
                        </a:rPr>
                        <a:t>aoulouz</a:t>
                      </a:r>
                      <a:endParaRPr lang="fr-FR" sz="1100" u="none" strike="noStrike" kern="1200" dirty="0">
                        <a:solidFill>
                          <a:schemeClr val="bg1"/>
                        </a:solidFill>
                        <a:effectLst/>
                        <a:latin typeface="Roboto light"/>
                        <a:ea typeface="+mn-ea"/>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2"/>
                  </a:ext>
                </a:extLst>
              </a:tr>
              <a:tr h="261519">
                <a:tc>
                  <a:txBody>
                    <a:bodyPr/>
                    <a:lstStyle/>
                    <a:p>
                      <a:pPr algn="l" fontAlgn="t"/>
                      <a:r>
                        <a:rPr lang="fr-FR" sz="1100" u="none" strike="noStrike" dirty="0">
                          <a:solidFill>
                            <a:schemeClr val="bg1"/>
                          </a:solidFill>
                          <a:effectLst/>
                          <a:latin typeface="Roboto light"/>
                          <a:cs typeface="Roboto light"/>
                        </a:rPr>
                        <a:t>Activité</a:t>
                      </a:r>
                      <a:endParaRPr lang="fr-FR" sz="1100" b="0" i="0" u="none" strike="noStrike" dirty="0">
                        <a:solidFill>
                          <a:schemeClr val="bg1"/>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chemeClr val="bg1"/>
                          </a:solidFill>
                          <a:effectLst/>
                          <a:latin typeface="Roboto light"/>
                          <a:cs typeface="Roboto light"/>
                        </a:rPr>
                        <a:t>  Arboriculture (Agrumes : NADORCOTT)</a:t>
                      </a:r>
                      <a:endParaRPr lang="fr-FR" sz="1100" b="0" i="0" u="none" strike="noStrike" dirty="0">
                        <a:solidFill>
                          <a:schemeClr val="bg1"/>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3"/>
                  </a:ext>
                </a:extLst>
              </a:tr>
              <a:tr h="249252">
                <a:tc>
                  <a:txBody>
                    <a:bodyPr/>
                    <a:lstStyle/>
                    <a:p>
                      <a:pPr algn="l" fontAlgn="ctr"/>
                      <a:r>
                        <a:rPr lang="fr-FR" sz="1100" u="none" strike="noStrike" dirty="0">
                          <a:solidFill>
                            <a:srgbClr val="0A5E95"/>
                          </a:solidFill>
                          <a:effectLst/>
                          <a:latin typeface="Roboto Bold"/>
                          <a:cs typeface="Roboto Bold"/>
                        </a:rPr>
                        <a:t>Information activités </a:t>
                      </a:r>
                      <a:endParaRPr lang="fr-FR" sz="1100" b="0" i="0" u="none" strike="noStrike" dirty="0">
                        <a:solidFill>
                          <a:srgbClr val="0A5E95"/>
                        </a:solidFill>
                        <a:effectLst/>
                        <a:latin typeface="Roboto Bold"/>
                        <a:cs typeface="Roboto Bold"/>
                      </a:endParaRPr>
                    </a:p>
                  </a:txBody>
                  <a:tcPr marL="77576"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gn="l" fontAlgn="ctr"/>
                      <a:endParaRPr lang="fr-FR" sz="1100" b="0" i="0" u="none" strike="noStrike" dirty="0">
                        <a:solidFill>
                          <a:srgbClr val="FFFFFF"/>
                        </a:solidFill>
                        <a:effectLst/>
                        <a:latin typeface="Roboto light"/>
                        <a:cs typeface="Roboto light"/>
                      </a:endParaRPr>
                    </a:p>
                  </a:txBody>
                  <a:tcPr marL="77576"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273619">
                <a:tc>
                  <a:txBody>
                    <a:bodyPr/>
                    <a:lstStyle/>
                    <a:p>
                      <a:pPr algn="l" fontAlgn="t"/>
                      <a:r>
                        <a:rPr lang="fr-FR" sz="1100" u="none" strike="noStrike" dirty="0">
                          <a:solidFill>
                            <a:srgbClr val="FFFFFF"/>
                          </a:solidFill>
                          <a:effectLst/>
                          <a:latin typeface="Roboto light"/>
                          <a:cs typeface="Roboto light"/>
                        </a:rPr>
                        <a:t>Production annuelle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l" defTabSz="914400" rtl="0" eaLnBrk="1" fontAlgn="t" latinLnBrk="0" hangingPunct="1"/>
                      <a:r>
                        <a:rPr lang="de-DE" sz="1100" u="none" strike="noStrike" dirty="0">
                          <a:solidFill>
                            <a:schemeClr val="bg1"/>
                          </a:solidFill>
                          <a:effectLst/>
                          <a:latin typeface="Roboto light"/>
                          <a:cs typeface="Roboto light"/>
                        </a:rPr>
                        <a:t>  31 050 T/an</a:t>
                      </a:r>
                      <a:endParaRPr lang="fr-FR" sz="1100" u="none" strike="noStrike" kern="1200" dirty="0">
                        <a:solidFill>
                          <a:schemeClr val="tx1"/>
                        </a:solidFill>
                        <a:effectLst/>
                        <a:latin typeface="+mn-lt"/>
                        <a:ea typeface="+mn-ea"/>
                        <a:cs typeface="+mn-cs"/>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5"/>
                  </a:ext>
                </a:extLst>
              </a:tr>
              <a:tr h="324320">
                <a:tc>
                  <a:txBody>
                    <a:bodyPr/>
                    <a:lstStyle/>
                    <a:p>
                      <a:pPr algn="l" fontAlgn="t"/>
                      <a:r>
                        <a:rPr lang="fr-FR" sz="1100" u="none" strike="noStrike" dirty="0">
                          <a:solidFill>
                            <a:srgbClr val="FFFFFF"/>
                          </a:solidFill>
                          <a:effectLst/>
                          <a:latin typeface="Roboto light"/>
                          <a:cs typeface="Roboto light"/>
                        </a:rPr>
                        <a:t>Superficie totale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rgbClr val="FFFFFF"/>
                          </a:solidFill>
                          <a:effectLst/>
                          <a:latin typeface="Roboto light"/>
                          <a:cs typeface="Roboto light"/>
                        </a:rPr>
                        <a:t> </a:t>
                      </a:r>
                      <a:r>
                        <a:rPr lang="is-IS" sz="1100" u="none" strike="noStrike" dirty="0">
                          <a:solidFill>
                            <a:srgbClr val="FFFFFF"/>
                          </a:solidFill>
                          <a:effectLst/>
                          <a:latin typeface="Roboto light"/>
                          <a:cs typeface="Roboto light"/>
                        </a:rPr>
                        <a:t> 1 134 Ha</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6"/>
                  </a:ext>
                </a:extLst>
              </a:tr>
              <a:tr h="331736">
                <a:tc>
                  <a:txBody>
                    <a:bodyPr/>
                    <a:lstStyle/>
                    <a:p>
                      <a:pPr algn="l" fontAlgn="t"/>
                      <a:r>
                        <a:rPr lang="fr-FR" sz="1100" u="none" strike="noStrike" dirty="0">
                          <a:solidFill>
                            <a:srgbClr val="FFFFFF"/>
                          </a:solidFill>
                          <a:effectLst/>
                          <a:latin typeface="Roboto light"/>
                          <a:cs typeface="Roboto light"/>
                        </a:rPr>
                        <a:t>Superficie utile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rgbClr val="FFFFFF"/>
                          </a:solidFill>
                          <a:effectLst/>
                          <a:latin typeface="Roboto light"/>
                          <a:cs typeface="Roboto light"/>
                        </a:rPr>
                        <a:t>  NA</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7"/>
                  </a:ext>
                </a:extLst>
              </a:tr>
              <a:tr h="328155">
                <a:tc>
                  <a:txBody>
                    <a:bodyPr/>
                    <a:lstStyle/>
                    <a:p>
                      <a:pPr algn="l" fontAlgn="t"/>
                      <a:r>
                        <a:rPr lang="fr-FR" sz="1100" u="none" strike="noStrike" dirty="0">
                          <a:solidFill>
                            <a:srgbClr val="FFFFFF"/>
                          </a:solidFill>
                          <a:effectLst/>
                          <a:latin typeface="Roboto light"/>
                          <a:cs typeface="Roboto light"/>
                        </a:rPr>
                        <a:t>Superficie en production</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rgbClr val="FFFFFF"/>
                          </a:solidFill>
                          <a:effectLst/>
                          <a:latin typeface="Roboto light"/>
                          <a:cs typeface="Roboto light"/>
                        </a:rPr>
                        <a:t>  </a:t>
                      </a:r>
                      <a:r>
                        <a:rPr lang="is-IS" sz="1100" u="none" strike="noStrike" dirty="0">
                          <a:solidFill>
                            <a:srgbClr val="FFFFFF"/>
                          </a:solidFill>
                          <a:effectLst/>
                          <a:latin typeface="Roboto light"/>
                          <a:cs typeface="Roboto light"/>
                        </a:rPr>
                        <a:t>621</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8"/>
                  </a:ext>
                </a:extLst>
              </a:tr>
              <a:tr h="325558">
                <a:tc>
                  <a:txBody>
                    <a:bodyPr/>
                    <a:lstStyle/>
                    <a:p>
                      <a:pPr algn="l" fontAlgn="t"/>
                      <a:r>
                        <a:rPr lang="fr-FR" sz="1100" u="none" strike="noStrike" dirty="0">
                          <a:solidFill>
                            <a:srgbClr val="FFFFFF"/>
                          </a:solidFill>
                          <a:effectLst/>
                          <a:latin typeface="Roboto light"/>
                          <a:cs typeface="Roboto light"/>
                        </a:rPr>
                        <a:t>Production moyenne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rgbClr val="FFFFFF"/>
                          </a:solidFill>
                          <a:effectLst/>
                          <a:latin typeface="Roboto light"/>
                          <a:cs typeface="Roboto light"/>
                        </a:rPr>
                        <a:t>  </a:t>
                      </a:r>
                      <a:r>
                        <a:rPr lang="bg-BG" sz="1100" u="none" strike="noStrike" dirty="0">
                          <a:solidFill>
                            <a:srgbClr val="FFFFFF"/>
                          </a:solidFill>
                          <a:effectLst/>
                          <a:latin typeface="Roboto light"/>
                          <a:cs typeface="Roboto light"/>
                        </a:rPr>
                        <a:t>50T/Ha</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09"/>
                  </a:ext>
                </a:extLst>
              </a:tr>
              <a:tr h="247488">
                <a:tc>
                  <a:txBody>
                    <a:bodyPr/>
                    <a:lstStyle/>
                    <a:p>
                      <a:pPr algn="l" fontAlgn="ctr"/>
                      <a:r>
                        <a:rPr lang="fr-FR" sz="1100" u="none" strike="noStrike" dirty="0">
                          <a:solidFill>
                            <a:srgbClr val="0A5E95"/>
                          </a:solidFill>
                          <a:effectLst/>
                          <a:latin typeface="Roboto bold"/>
                          <a:cs typeface="Roboto bold"/>
                        </a:rPr>
                        <a:t>Information eau</a:t>
                      </a:r>
                      <a:endParaRPr lang="fr-FR" sz="1100" b="0" i="0" u="none" strike="noStrike" dirty="0">
                        <a:solidFill>
                          <a:srgbClr val="0A5E95"/>
                        </a:solidFill>
                        <a:effectLst/>
                        <a:latin typeface="Roboto bold"/>
                        <a:cs typeface="Roboto bold"/>
                      </a:endParaRPr>
                    </a:p>
                  </a:txBody>
                  <a:tcPr marL="77576"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gn="l" fontAlgn="ctr"/>
                      <a:endParaRPr lang="fr-FR" sz="1100" b="0" i="0" u="none" strike="noStrike" dirty="0">
                        <a:solidFill>
                          <a:srgbClr val="FFFFFF"/>
                        </a:solidFill>
                        <a:effectLst/>
                        <a:latin typeface="Roboto light"/>
                        <a:cs typeface="Roboto light"/>
                      </a:endParaRPr>
                    </a:p>
                  </a:txBody>
                  <a:tcPr marL="77576"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 xmlns:a16="http://schemas.microsoft.com/office/drawing/2014/main" val="10010"/>
                  </a:ext>
                </a:extLst>
              </a:tr>
              <a:tr h="308912">
                <a:tc>
                  <a:txBody>
                    <a:bodyPr/>
                    <a:lstStyle/>
                    <a:p>
                      <a:pPr algn="l" fontAlgn="t"/>
                      <a:r>
                        <a:rPr lang="fr-FR" sz="1100" u="none" strike="noStrike" dirty="0">
                          <a:solidFill>
                            <a:srgbClr val="FFFFFF"/>
                          </a:solidFill>
                          <a:effectLst/>
                          <a:latin typeface="Roboto light"/>
                          <a:cs typeface="Roboto light"/>
                        </a:rPr>
                        <a:t>Fournisseur d’eau</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baseline="0" dirty="0">
                          <a:solidFill>
                            <a:srgbClr val="FFFFFF"/>
                          </a:solidFill>
                          <a:effectLst/>
                          <a:latin typeface="Roboto light"/>
                          <a:cs typeface="Roboto light"/>
                        </a:rPr>
                        <a:t> </a:t>
                      </a:r>
                      <a:r>
                        <a:rPr lang="fr-FR" sz="1100" u="none" strike="noStrike" dirty="0">
                          <a:solidFill>
                            <a:srgbClr val="FFFFFF"/>
                          </a:solidFill>
                          <a:effectLst/>
                          <a:latin typeface="Roboto light"/>
                          <a:cs typeface="Roboto light"/>
                        </a:rPr>
                        <a:t> Nappe phréatique</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1"/>
                  </a:ext>
                </a:extLst>
              </a:tr>
              <a:tr h="263406">
                <a:tc>
                  <a:txBody>
                    <a:bodyPr/>
                    <a:lstStyle/>
                    <a:p>
                      <a:pPr algn="l" fontAlgn="t"/>
                      <a:r>
                        <a:rPr lang="fr-FR" sz="1100" u="none" strike="noStrike" dirty="0">
                          <a:solidFill>
                            <a:srgbClr val="FFFFFF"/>
                          </a:solidFill>
                          <a:effectLst/>
                          <a:latin typeface="Roboto light"/>
                          <a:cs typeface="Roboto light"/>
                        </a:rPr>
                        <a:t>Moyens de puisage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baseline="0" dirty="0">
                          <a:solidFill>
                            <a:srgbClr val="FFFFFF"/>
                          </a:solidFill>
                          <a:effectLst/>
                          <a:latin typeface="Roboto light"/>
                          <a:cs typeface="Roboto light"/>
                        </a:rPr>
                        <a:t> </a:t>
                      </a:r>
                      <a:r>
                        <a:rPr lang="fr-FR" sz="1100" u="none" strike="noStrike" dirty="0">
                          <a:solidFill>
                            <a:srgbClr val="FFFFFF"/>
                          </a:solidFill>
                          <a:effectLst/>
                          <a:latin typeface="Roboto light"/>
                          <a:cs typeface="Roboto light"/>
                        </a:rPr>
                        <a:t> Puits/Forage</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2"/>
                  </a:ext>
                </a:extLst>
              </a:tr>
              <a:tr h="244280">
                <a:tc>
                  <a:txBody>
                    <a:bodyPr/>
                    <a:lstStyle/>
                    <a:p>
                      <a:pPr algn="l" fontAlgn="t"/>
                      <a:r>
                        <a:rPr lang="fr-FR" sz="1100" u="none" strike="noStrike" dirty="0">
                          <a:solidFill>
                            <a:srgbClr val="FFFFFF"/>
                          </a:solidFill>
                          <a:effectLst/>
                          <a:latin typeface="Roboto light"/>
                          <a:cs typeface="Roboto light"/>
                        </a:rPr>
                        <a:t>Moyens de stockage</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baseline="0" dirty="0">
                          <a:solidFill>
                            <a:srgbClr val="FFFFFF"/>
                          </a:solidFill>
                          <a:effectLst/>
                          <a:latin typeface="Roboto light"/>
                          <a:cs typeface="Roboto light"/>
                        </a:rPr>
                        <a:t> </a:t>
                      </a:r>
                      <a:r>
                        <a:rPr lang="fr-FR" sz="1100" u="none" strike="noStrike" dirty="0">
                          <a:solidFill>
                            <a:srgbClr val="FFFFFF"/>
                          </a:solidFill>
                          <a:effectLst/>
                          <a:latin typeface="Roboto light"/>
                          <a:cs typeface="Roboto light"/>
                        </a:rPr>
                        <a:t> Bassin</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3"/>
                  </a:ext>
                </a:extLst>
              </a:tr>
              <a:tr h="250228">
                <a:tc>
                  <a:txBody>
                    <a:bodyPr/>
                    <a:lstStyle/>
                    <a:p>
                      <a:pPr algn="l" fontAlgn="ctr"/>
                      <a:r>
                        <a:rPr lang="fr-FR" sz="1100" u="none" strike="noStrike">
                          <a:solidFill>
                            <a:srgbClr val="0A5E95"/>
                          </a:solidFill>
                          <a:effectLst/>
                          <a:latin typeface="Roboto bold"/>
                          <a:cs typeface="Roboto bold"/>
                        </a:rPr>
                        <a:t>Information électricité</a:t>
                      </a:r>
                      <a:endParaRPr lang="fr-FR" sz="1100" b="0" i="0" u="none" strike="noStrike" dirty="0">
                        <a:solidFill>
                          <a:srgbClr val="0A5E95"/>
                        </a:solidFill>
                        <a:effectLst/>
                        <a:latin typeface="Roboto bold"/>
                        <a:cs typeface="Roboto bold"/>
                      </a:endParaRPr>
                    </a:p>
                  </a:txBody>
                  <a:tcPr marL="77576"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gn="l" fontAlgn="ctr"/>
                      <a:endParaRPr lang="fr-FR" sz="1100" b="0" i="0" u="none" strike="noStrike" dirty="0">
                        <a:solidFill>
                          <a:srgbClr val="FFFFFF"/>
                        </a:solidFill>
                        <a:effectLst/>
                        <a:latin typeface="Roboto light"/>
                        <a:cs typeface="Roboto light"/>
                      </a:endParaRPr>
                    </a:p>
                  </a:txBody>
                  <a:tcPr marL="77576"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extLst>
                  <a:ext uri="{0D108BD9-81ED-4DB2-BD59-A6C34878D82A}">
                    <a16:rowId xmlns="" xmlns:a16="http://schemas.microsoft.com/office/drawing/2014/main" val="10014"/>
                  </a:ext>
                </a:extLst>
              </a:tr>
              <a:tr h="306942">
                <a:tc>
                  <a:txBody>
                    <a:bodyPr/>
                    <a:lstStyle/>
                    <a:p>
                      <a:pPr algn="l" fontAlgn="t"/>
                      <a:r>
                        <a:rPr lang="fr-FR" sz="1100" u="none" strike="noStrike" dirty="0">
                          <a:solidFill>
                            <a:srgbClr val="FFFFFF"/>
                          </a:solidFill>
                          <a:effectLst/>
                          <a:latin typeface="Roboto light"/>
                          <a:cs typeface="Roboto light"/>
                        </a:rPr>
                        <a:t>Fournisseur d’électricité</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baseline="0" dirty="0">
                          <a:solidFill>
                            <a:srgbClr val="FFFFFF"/>
                          </a:solidFill>
                          <a:effectLst/>
                          <a:latin typeface="Roboto light"/>
                          <a:cs typeface="Roboto light"/>
                        </a:rPr>
                        <a:t>  </a:t>
                      </a:r>
                      <a:r>
                        <a:rPr lang="fr-FR" sz="1100" u="none" strike="noStrike" dirty="0">
                          <a:solidFill>
                            <a:srgbClr val="FFFFFF"/>
                          </a:solidFill>
                          <a:effectLst/>
                          <a:latin typeface="Roboto light"/>
                          <a:cs typeface="Roboto light"/>
                        </a:rPr>
                        <a:t>ONEE</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5"/>
                  </a:ext>
                </a:extLst>
              </a:tr>
              <a:tr h="259772">
                <a:tc>
                  <a:txBody>
                    <a:bodyPr/>
                    <a:lstStyle/>
                    <a:p>
                      <a:pPr algn="l" fontAlgn="t"/>
                      <a:r>
                        <a:rPr lang="fr-FR" sz="1100" u="none" strike="noStrike" dirty="0">
                          <a:solidFill>
                            <a:srgbClr val="FFFFFF"/>
                          </a:solidFill>
                          <a:effectLst/>
                          <a:latin typeface="Roboto light"/>
                          <a:cs typeface="Roboto light"/>
                        </a:rPr>
                        <a:t>Cons moyenne annuelle (kWh)</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t"/>
                      <a:r>
                        <a:rPr lang="fr-FR" sz="1100" u="none" strike="noStrike" dirty="0">
                          <a:solidFill>
                            <a:srgbClr val="FFFFFF"/>
                          </a:solidFill>
                          <a:effectLst/>
                          <a:latin typeface="Roboto light"/>
                          <a:cs typeface="Roboto light"/>
                        </a:rPr>
                        <a:t>  </a:t>
                      </a:r>
                      <a:r>
                        <a:rPr lang="cs-CZ" sz="1100" u="none" strike="noStrike" dirty="0">
                          <a:solidFill>
                            <a:srgbClr val="FFFFFF"/>
                          </a:solidFill>
                          <a:effectLst/>
                          <a:latin typeface="Roboto light"/>
                          <a:cs typeface="Roboto light"/>
                        </a:rPr>
                        <a:t>6 594 969 </a:t>
                      </a:r>
                      <a:r>
                        <a:rPr lang="fr-FR" sz="1100" u="none" strike="noStrike" dirty="0">
                          <a:solidFill>
                            <a:srgbClr val="FFFFFF"/>
                          </a:solidFill>
                          <a:effectLst/>
                          <a:latin typeface="Roboto light"/>
                          <a:cs typeface="Roboto light"/>
                        </a:rPr>
                        <a:t>kWh/an</a:t>
                      </a:r>
                      <a:endParaRPr lang="fr-FR" sz="1100" b="0" i="0" u="none" strike="noStrike" dirty="0">
                        <a:solidFill>
                          <a:srgbClr val="FFFFFF"/>
                        </a:solidFill>
                        <a:effectLst/>
                        <a:latin typeface="Roboto light"/>
                        <a:cs typeface="Roboto light"/>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6"/>
                  </a:ext>
                </a:extLst>
              </a:tr>
              <a:tr h="290689">
                <a:tc>
                  <a:txBody>
                    <a:bodyPr/>
                    <a:lstStyle/>
                    <a:p>
                      <a:pPr algn="l" fontAlgn="t"/>
                      <a:r>
                        <a:rPr lang="fr-FR" sz="1100" u="none" strike="noStrike" dirty="0">
                          <a:solidFill>
                            <a:srgbClr val="FFFFFF"/>
                          </a:solidFill>
                          <a:effectLst/>
                          <a:latin typeface="Roboto light"/>
                          <a:cs typeface="Roboto light"/>
                        </a:rPr>
                        <a:t>Montant moyen annuel (</a:t>
                      </a:r>
                      <a:r>
                        <a:rPr lang="fr-FR" sz="1100" u="none" strike="noStrike" dirty="0" err="1">
                          <a:solidFill>
                            <a:srgbClr val="FFFFFF"/>
                          </a:solidFill>
                          <a:effectLst/>
                          <a:latin typeface="Roboto light"/>
                          <a:cs typeface="Roboto light"/>
                        </a:rPr>
                        <a:t>Dhs</a:t>
                      </a:r>
                      <a:r>
                        <a:rPr lang="fr-FR" sz="1100" u="none" strike="noStrike" dirty="0">
                          <a:solidFill>
                            <a:srgbClr val="FFFFFF"/>
                          </a:solidFill>
                          <a:effectLst/>
                          <a:latin typeface="Roboto light"/>
                          <a:cs typeface="Roboto light"/>
                        </a:rPr>
                        <a:t> TTC)</a:t>
                      </a:r>
                      <a:endParaRPr lang="fr-FR" sz="1100" b="0" i="0" u="none" strike="noStrike" dirty="0">
                        <a:solidFill>
                          <a:srgbClr val="FFFFFF"/>
                        </a:solidFill>
                        <a:effectLst/>
                        <a:latin typeface="Roboto light"/>
                        <a:cs typeface="Roboto light"/>
                      </a:endParaRPr>
                    </a:p>
                  </a:txBody>
                  <a:tcPr marL="155153" marR="8620" marT="862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tc>
                  <a:txBody>
                    <a:bodyPr/>
                    <a:lstStyle/>
                    <a:p>
                      <a:pPr algn="l" fontAlgn="t"/>
                      <a:r>
                        <a:rPr lang="fr-FR" sz="1100" u="none" strike="noStrike" baseline="0" dirty="0">
                          <a:solidFill>
                            <a:srgbClr val="FFFFFF"/>
                          </a:solidFill>
                          <a:effectLst/>
                          <a:latin typeface="Roboto bold"/>
                          <a:cs typeface="Roboto bold"/>
                        </a:rPr>
                        <a:t>  </a:t>
                      </a:r>
                      <a:r>
                        <a:rPr lang="fr-FR" sz="1100" u="none" strike="noStrike" dirty="0">
                          <a:solidFill>
                            <a:srgbClr val="FFFFFF"/>
                          </a:solidFill>
                          <a:effectLst/>
                          <a:latin typeface="Roboto bold"/>
                          <a:cs typeface="Roboto bold"/>
                        </a:rPr>
                        <a:t> 6 949 371,00 </a:t>
                      </a:r>
                      <a:r>
                        <a:rPr lang="fr-FR" sz="1100" u="none" strike="noStrike" dirty="0" err="1">
                          <a:solidFill>
                            <a:srgbClr val="FFFFFF"/>
                          </a:solidFill>
                          <a:effectLst/>
                          <a:latin typeface="Roboto bold"/>
                          <a:cs typeface="Roboto bold"/>
                        </a:rPr>
                        <a:t>Dhs</a:t>
                      </a:r>
                      <a:r>
                        <a:rPr lang="fr-FR" sz="1100" u="none" strike="noStrike" dirty="0">
                          <a:solidFill>
                            <a:srgbClr val="FFFFFF"/>
                          </a:solidFill>
                          <a:effectLst/>
                          <a:latin typeface="Roboto bold"/>
                          <a:cs typeface="Roboto bold"/>
                        </a:rPr>
                        <a:t> TTC/an</a:t>
                      </a:r>
                      <a:endParaRPr lang="fr-FR" sz="1100" b="0" i="0" u="none" strike="noStrike" dirty="0">
                        <a:solidFill>
                          <a:srgbClr val="FFFFFF"/>
                        </a:solidFill>
                        <a:effectLst/>
                        <a:latin typeface="Roboto bold"/>
                        <a:cs typeface="Roboto bold"/>
                      </a:endParaRPr>
                    </a:p>
                  </a:txBody>
                  <a:tcPr marL="8620" marR="8620" marT="862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tcPr>
                </a:tc>
                <a:extLst>
                  <a:ext uri="{0D108BD9-81ED-4DB2-BD59-A6C34878D82A}">
                    <a16:rowId xmlns="" xmlns:a16="http://schemas.microsoft.com/office/drawing/2014/main" val="10017"/>
                  </a:ext>
                </a:extLst>
              </a:tr>
            </a:tbl>
          </a:graphicData>
        </a:graphic>
      </p:graphicFrame>
      <p:grpSp>
        <p:nvGrpSpPr>
          <p:cNvPr id="32" name="Group 31"/>
          <p:cNvGrpSpPr/>
          <p:nvPr/>
        </p:nvGrpSpPr>
        <p:grpSpPr>
          <a:xfrm>
            <a:off x="11008458" y="4593664"/>
            <a:ext cx="2367086" cy="3049340"/>
            <a:chOff x="4421757" y="3739789"/>
            <a:chExt cx="3352918" cy="4319315"/>
          </a:xfrm>
        </p:grpSpPr>
        <p:sp>
          <p:nvSpPr>
            <p:cNvPr id="34" name="Rectangle 33"/>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7" name="Picture 36"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Tree>
    <p:extLst>
      <p:ext uri="{BB962C8B-B14F-4D97-AF65-F5344CB8AC3E}">
        <p14:creationId xmlns:p14="http://schemas.microsoft.com/office/powerpoint/2010/main" val="196781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1000"/>
                                        <p:tgtEl>
                                          <p:spTgt spid="30"/>
                                        </p:tgtEl>
                                      </p:cBhvr>
                                    </p:animEffect>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219200" y="457200"/>
            <a:ext cx="6553200" cy="523220"/>
          </a:xfrm>
          <a:prstGeom prst="rect">
            <a:avLst/>
          </a:prstGeom>
          <a:noFill/>
        </p:spPr>
        <p:txBody>
          <a:bodyPr wrap="square" rtlCol="0">
            <a:spAutoFit/>
          </a:bodyPr>
          <a:lstStyle/>
          <a:p>
            <a:r>
              <a:rPr lang="en-US" sz="2800" b="1" dirty="0" err="1">
                <a:solidFill>
                  <a:srgbClr val="5A9C34"/>
                </a:solidFill>
                <a:latin typeface="Helvetica"/>
                <a:ea typeface="Nexa Bold" charset="0"/>
                <a:cs typeface="Helvetica"/>
              </a:rPr>
              <a:t>Enjeux</a:t>
            </a:r>
            <a:r>
              <a:rPr lang="en-US" sz="2800" b="1" dirty="0">
                <a:solidFill>
                  <a:srgbClr val="5A9C34"/>
                </a:solidFill>
                <a:latin typeface="Helvetica"/>
                <a:ea typeface="Nexa Bold" charset="0"/>
                <a:cs typeface="Helvetica"/>
              </a:rPr>
              <a:t> </a:t>
            </a:r>
            <a:r>
              <a:rPr lang="en-US" sz="2800" b="1" dirty="0" err="1">
                <a:solidFill>
                  <a:srgbClr val="5A9C34"/>
                </a:solidFill>
                <a:latin typeface="Helvetica"/>
                <a:ea typeface="Nexa Bold" charset="0"/>
                <a:cs typeface="Helvetica"/>
              </a:rPr>
              <a:t>énergétiques</a:t>
            </a:r>
            <a:r>
              <a:rPr lang="en-US" sz="2800" b="1" dirty="0">
                <a:solidFill>
                  <a:srgbClr val="5A9C34"/>
                </a:solidFill>
                <a:latin typeface="Helvetica"/>
                <a:ea typeface="Nexa Bold" charset="0"/>
                <a:cs typeface="Helvetica"/>
              </a:rPr>
              <a:t> et impacts</a:t>
            </a:r>
            <a:endParaRPr lang="en-US" sz="2800" b="1" dirty="0">
              <a:solidFill>
                <a:schemeClr val="tx1">
                  <a:lumMod val="75000"/>
                  <a:lumOff val="25000"/>
                </a:schemeClr>
              </a:solidFill>
              <a:latin typeface="Helvetica"/>
              <a:ea typeface="Nexa Bold" charset="0"/>
              <a:cs typeface="Helvetica"/>
            </a:endParaRPr>
          </a:p>
        </p:txBody>
      </p:sp>
      <p:sp>
        <p:nvSpPr>
          <p:cNvPr id="11" name="Freeform 10"/>
          <p:cNvSpPr>
            <a:spLocks noChangeArrowheads="1"/>
          </p:cNvSpPr>
          <p:nvPr/>
        </p:nvSpPr>
        <p:spPr bwMode="auto">
          <a:xfrm>
            <a:off x="537406" y="501364"/>
            <a:ext cx="365154" cy="407098"/>
          </a:xfrm>
          <a:custGeom>
            <a:avLst/>
            <a:gdLst>
              <a:gd name="T0" fmla="*/ 6562 w 9250"/>
              <a:gd name="T1" fmla="*/ 813 h 10313"/>
              <a:gd name="T2" fmla="*/ 8874 w 9250"/>
              <a:gd name="T3" fmla="*/ 1313 h 10313"/>
              <a:gd name="T4" fmla="*/ 8874 w 9250"/>
              <a:gd name="T5" fmla="*/ 1531 h 10313"/>
              <a:gd name="T6" fmla="*/ 7593 w 9250"/>
              <a:gd name="T7" fmla="*/ 1406 h 10313"/>
              <a:gd name="T8" fmla="*/ 4999 w 9250"/>
              <a:gd name="T9" fmla="*/ 1781 h 10313"/>
              <a:gd name="T10" fmla="*/ 3938 w 9250"/>
              <a:gd name="T11" fmla="*/ 4438 h 10313"/>
              <a:gd name="T12" fmla="*/ 2406 w 9250"/>
              <a:gd name="T13" fmla="*/ 7624 h 10313"/>
              <a:gd name="T14" fmla="*/ 2000 w 9250"/>
              <a:gd name="T15" fmla="*/ 9187 h 10313"/>
              <a:gd name="T16" fmla="*/ 3219 w 9250"/>
              <a:gd name="T17" fmla="*/ 8280 h 10313"/>
              <a:gd name="T18" fmla="*/ 4375 w 9250"/>
              <a:gd name="T19" fmla="*/ 6562 h 10313"/>
              <a:gd name="T20" fmla="*/ 5030 w 9250"/>
              <a:gd name="T21" fmla="*/ 5468 h 10313"/>
              <a:gd name="T22" fmla="*/ 5280 w 9250"/>
              <a:gd name="T23" fmla="*/ 5343 h 10313"/>
              <a:gd name="T24" fmla="*/ 5030 w 9250"/>
              <a:gd name="T25" fmla="*/ 5999 h 10313"/>
              <a:gd name="T26" fmla="*/ 3313 w 9250"/>
              <a:gd name="T27" fmla="*/ 8749 h 10313"/>
              <a:gd name="T28" fmla="*/ 1813 w 9250"/>
              <a:gd name="T29" fmla="*/ 10312 h 10313"/>
              <a:gd name="T30" fmla="*/ 750 w 9250"/>
              <a:gd name="T31" fmla="*/ 9780 h 10313"/>
              <a:gd name="T32" fmla="*/ 0 w 9250"/>
              <a:gd name="T33" fmla="*/ 8968 h 10313"/>
              <a:gd name="T34" fmla="*/ 625 w 9250"/>
              <a:gd name="T35" fmla="*/ 7249 h 10313"/>
              <a:gd name="T36" fmla="*/ 1969 w 9250"/>
              <a:gd name="T37" fmla="*/ 4500 h 10313"/>
              <a:gd name="T38" fmla="*/ 3250 w 9250"/>
              <a:gd name="T39" fmla="*/ 1906 h 10313"/>
              <a:gd name="T40" fmla="*/ 1625 w 9250"/>
              <a:gd name="T41" fmla="*/ 1813 h 10313"/>
              <a:gd name="T42" fmla="*/ 969 w 9250"/>
              <a:gd name="T43" fmla="*/ 1188 h 10313"/>
              <a:gd name="T44" fmla="*/ 1063 w 9250"/>
              <a:gd name="T45" fmla="*/ 688 h 10313"/>
              <a:gd name="T46" fmla="*/ 1219 w 9250"/>
              <a:gd name="T47" fmla="*/ 563 h 10313"/>
              <a:gd name="T48" fmla="*/ 1437 w 9250"/>
              <a:gd name="T49" fmla="*/ 969 h 10313"/>
              <a:gd name="T50" fmla="*/ 2594 w 9250"/>
              <a:gd name="T51" fmla="*/ 1188 h 10313"/>
              <a:gd name="T52" fmla="*/ 3750 w 9250"/>
              <a:gd name="T53" fmla="*/ 594 h 10313"/>
              <a:gd name="T54" fmla="*/ 3656 w 9250"/>
              <a:gd name="T55" fmla="*/ 219 h 10313"/>
              <a:gd name="T56" fmla="*/ 3625 w 9250"/>
              <a:gd name="T57" fmla="*/ 31 h 10313"/>
              <a:gd name="T58" fmla="*/ 4250 w 9250"/>
              <a:gd name="T59" fmla="*/ 62 h 10313"/>
              <a:gd name="T60" fmla="*/ 4780 w 9250"/>
              <a:gd name="T61" fmla="*/ 531 h 10313"/>
              <a:gd name="T62" fmla="*/ 5124 w 9250"/>
              <a:gd name="T63" fmla="*/ 938 h 10313"/>
              <a:gd name="T64" fmla="*/ 5999 w 9250"/>
              <a:gd name="T65" fmla="*/ 844 h 10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50" h="10313">
                <a:moveTo>
                  <a:pt x="6562" y="813"/>
                </a:moveTo>
                <a:lnTo>
                  <a:pt x="6562" y="813"/>
                </a:lnTo>
                <a:cubicBezTo>
                  <a:pt x="7062" y="813"/>
                  <a:pt x="7530" y="875"/>
                  <a:pt x="7937" y="969"/>
                </a:cubicBezTo>
                <a:cubicBezTo>
                  <a:pt x="8312" y="1094"/>
                  <a:pt x="8624" y="1188"/>
                  <a:pt x="8874" y="1313"/>
                </a:cubicBezTo>
                <a:cubicBezTo>
                  <a:pt x="9093" y="1438"/>
                  <a:pt x="9218" y="1531"/>
                  <a:pt x="9218" y="1594"/>
                </a:cubicBezTo>
                <a:cubicBezTo>
                  <a:pt x="9249" y="1656"/>
                  <a:pt x="9124" y="1625"/>
                  <a:pt x="8874" y="1531"/>
                </a:cubicBezTo>
                <a:cubicBezTo>
                  <a:pt x="8655" y="1438"/>
                  <a:pt x="8437" y="1375"/>
                  <a:pt x="8249" y="1375"/>
                </a:cubicBezTo>
                <a:cubicBezTo>
                  <a:pt x="8062" y="1375"/>
                  <a:pt x="7843" y="1375"/>
                  <a:pt x="7593" y="1406"/>
                </a:cubicBezTo>
                <a:cubicBezTo>
                  <a:pt x="7312" y="1469"/>
                  <a:pt x="6999" y="1500"/>
                  <a:pt x="6593" y="1594"/>
                </a:cubicBezTo>
                <a:cubicBezTo>
                  <a:pt x="6187" y="1656"/>
                  <a:pt x="5655" y="1719"/>
                  <a:pt x="4999" y="1781"/>
                </a:cubicBezTo>
                <a:cubicBezTo>
                  <a:pt x="4968" y="2063"/>
                  <a:pt x="4843" y="2438"/>
                  <a:pt x="4624" y="2906"/>
                </a:cubicBezTo>
                <a:cubicBezTo>
                  <a:pt x="4438" y="3375"/>
                  <a:pt x="4188" y="3875"/>
                  <a:pt x="3938" y="4438"/>
                </a:cubicBezTo>
                <a:cubicBezTo>
                  <a:pt x="3656" y="4969"/>
                  <a:pt x="3406" y="5530"/>
                  <a:pt x="3125" y="6093"/>
                </a:cubicBezTo>
                <a:cubicBezTo>
                  <a:pt x="2844" y="6655"/>
                  <a:pt x="2594" y="7155"/>
                  <a:pt x="2406" y="7624"/>
                </a:cubicBezTo>
                <a:cubicBezTo>
                  <a:pt x="2188" y="8093"/>
                  <a:pt x="2031" y="8468"/>
                  <a:pt x="1938" y="8749"/>
                </a:cubicBezTo>
                <a:cubicBezTo>
                  <a:pt x="1875" y="9030"/>
                  <a:pt x="1875" y="9187"/>
                  <a:pt x="2000" y="9187"/>
                </a:cubicBezTo>
                <a:cubicBezTo>
                  <a:pt x="2188" y="9187"/>
                  <a:pt x="2375" y="9093"/>
                  <a:pt x="2594" y="8937"/>
                </a:cubicBezTo>
                <a:cubicBezTo>
                  <a:pt x="2781" y="8749"/>
                  <a:pt x="3000" y="8562"/>
                  <a:pt x="3219" y="8280"/>
                </a:cubicBezTo>
                <a:cubicBezTo>
                  <a:pt x="3406" y="8030"/>
                  <a:pt x="3625" y="7749"/>
                  <a:pt x="3844" y="7437"/>
                </a:cubicBezTo>
                <a:cubicBezTo>
                  <a:pt x="4031" y="7124"/>
                  <a:pt x="4219" y="6843"/>
                  <a:pt x="4375" y="6562"/>
                </a:cubicBezTo>
                <a:cubicBezTo>
                  <a:pt x="4563" y="6280"/>
                  <a:pt x="4687" y="6062"/>
                  <a:pt x="4811" y="5843"/>
                </a:cubicBezTo>
                <a:cubicBezTo>
                  <a:pt x="4905" y="5655"/>
                  <a:pt x="4999" y="5530"/>
                  <a:pt x="5030" y="5468"/>
                </a:cubicBezTo>
                <a:cubicBezTo>
                  <a:pt x="5062" y="5437"/>
                  <a:pt x="5124" y="5374"/>
                  <a:pt x="5155" y="5343"/>
                </a:cubicBezTo>
                <a:cubicBezTo>
                  <a:pt x="5218" y="5343"/>
                  <a:pt x="5249" y="5343"/>
                  <a:pt x="5280" y="5343"/>
                </a:cubicBezTo>
                <a:cubicBezTo>
                  <a:pt x="5312" y="5374"/>
                  <a:pt x="5312" y="5437"/>
                  <a:pt x="5280" y="5562"/>
                </a:cubicBezTo>
                <a:cubicBezTo>
                  <a:pt x="5218" y="5655"/>
                  <a:pt x="5155" y="5812"/>
                  <a:pt x="5030" y="5999"/>
                </a:cubicBezTo>
                <a:cubicBezTo>
                  <a:pt x="4749" y="6405"/>
                  <a:pt x="4469" y="6843"/>
                  <a:pt x="4188" y="7343"/>
                </a:cubicBezTo>
                <a:cubicBezTo>
                  <a:pt x="3906" y="7843"/>
                  <a:pt x="3594" y="8312"/>
                  <a:pt x="3313" y="8749"/>
                </a:cubicBezTo>
                <a:cubicBezTo>
                  <a:pt x="3031" y="9187"/>
                  <a:pt x="2750" y="9562"/>
                  <a:pt x="2500" y="9874"/>
                </a:cubicBezTo>
                <a:cubicBezTo>
                  <a:pt x="2250" y="10155"/>
                  <a:pt x="2000" y="10312"/>
                  <a:pt x="1813" y="10312"/>
                </a:cubicBezTo>
                <a:cubicBezTo>
                  <a:pt x="1719" y="10312"/>
                  <a:pt x="1562" y="10249"/>
                  <a:pt x="1344" y="10155"/>
                </a:cubicBezTo>
                <a:cubicBezTo>
                  <a:pt x="1156" y="10030"/>
                  <a:pt x="938" y="9905"/>
                  <a:pt x="750" y="9780"/>
                </a:cubicBezTo>
                <a:cubicBezTo>
                  <a:pt x="563" y="9624"/>
                  <a:pt x="375" y="9499"/>
                  <a:pt x="219" y="9343"/>
                </a:cubicBezTo>
                <a:cubicBezTo>
                  <a:pt x="94" y="9187"/>
                  <a:pt x="0" y="9062"/>
                  <a:pt x="0" y="8968"/>
                </a:cubicBezTo>
                <a:cubicBezTo>
                  <a:pt x="0" y="8843"/>
                  <a:pt x="63" y="8624"/>
                  <a:pt x="188" y="8312"/>
                </a:cubicBezTo>
                <a:cubicBezTo>
                  <a:pt x="281" y="7999"/>
                  <a:pt x="438" y="7655"/>
                  <a:pt x="625" y="7249"/>
                </a:cubicBezTo>
                <a:cubicBezTo>
                  <a:pt x="813" y="6843"/>
                  <a:pt x="1031" y="6405"/>
                  <a:pt x="1250" y="5937"/>
                </a:cubicBezTo>
                <a:cubicBezTo>
                  <a:pt x="1469" y="5468"/>
                  <a:pt x="1719" y="5000"/>
                  <a:pt x="1969" y="4500"/>
                </a:cubicBezTo>
                <a:cubicBezTo>
                  <a:pt x="2219" y="4031"/>
                  <a:pt x="2438" y="3563"/>
                  <a:pt x="2656" y="3125"/>
                </a:cubicBezTo>
                <a:cubicBezTo>
                  <a:pt x="2875" y="2688"/>
                  <a:pt x="3094" y="2281"/>
                  <a:pt x="3250" y="1906"/>
                </a:cubicBezTo>
                <a:cubicBezTo>
                  <a:pt x="2875" y="1938"/>
                  <a:pt x="2531" y="1938"/>
                  <a:pt x="2250" y="1938"/>
                </a:cubicBezTo>
                <a:cubicBezTo>
                  <a:pt x="1969" y="1906"/>
                  <a:pt x="1750" y="1875"/>
                  <a:pt x="1625" y="1813"/>
                </a:cubicBezTo>
                <a:cubicBezTo>
                  <a:pt x="1406" y="1750"/>
                  <a:pt x="1250" y="1625"/>
                  <a:pt x="1156" y="1531"/>
                </a:cubicBezTo>
                <a:cubicBezTo>
                  <a:pt x="1063" y="1406"/>
                  <a:pt x="1000" y="1313"/>
                  <a:pt x="969" y="1188"/>
                </a:cubicBezTo>
                <a:cubicBezTo>
                  <a:pt x="969" y="1094"/>
                  <a:pt x="969" y="1000"/>
                  <a:pt x="969" y="906"/>
                </a:cubicBezTo>
                <a:cubicBezTo>
                  <a:pt x="1000" y="844"/>
                  <a:pt x="1031" y="750"/>
                  <a:pt x="1063" y="688"/>
                </a:cubicBezTo>
                <a:cubicBezTo>
                  <a:pt x="1063" y="656"/>
                  <a:pt x="1094" y="625"/>
                  <a:pt x="1125" y="594"/>
                </a:cubicBezTo>
                <a:cubicBezTo>
                  <a:pt x="1156" y="594"/>
                  <a:pt x="1188" y="563"/>
                  <a:pt x="1219" y="563"/>
                </a:cubicBezTo>
                <a:cubicBezTo>
                  <a:pt x="1281" y="563"/>
                  <a:pt x="1313" y="563"/>
                  <a:pt x="1375" y="563"/>
                </a:cubicBezTo>
                <a:cubicBezTo>
                  <a:pt x="1313" y="750"/>
                  <a:pt x="1344" y="875"/>
                  <a:pt x="1437" y="969"/>
                </a:cubicBezTo>
                <a:cubicBezTo>
                  <a:pt x="1531" y="1063"/>
                  <a:pt x="1656" y="1125"/>
                  <a:pt x="1875" y="1156"/>
                </a:cubicBezTo>
                <a:cubicBezTo>
                  <a:pt x="2063" y="1188"/>
                  <a:pt x="2313" y="1219"/>
                  <a:pt x="2594" y="1188"/>
                </a:cubicBezTo>
                <a:cubicBezTo>
                  <a:pt x="2906" y="1188"/>
                  <a:pt x="3219" y="1156"/>
                  <a:pt x="3594" y="1125"/>
                </a:cubicBezTo>
                <a:cubicBezTo>
                  <a:pt x="3719" y="844"/>
                  <a:pt x="3750" y="688"/>
                  <a:pt x="3750" y="594"/>
                </a:cubicBezTo>
                <a:cubicBezTo>
                  <a:pt x="3750" y="500"/>
                  <a:pt x="3750" y="438"/>
                  <a:pt x="3719" y="375"/>
                </a:cubicBezTo>
                <a:cubicBezTo>
                  <a:pt x="3719" y="313"/>
                  <a:pt x="3688" y="250"/>
                  <a:pt x="3656" y="219"/>
                </a:cubicBezTo>
                <a:cubicBezTo>
                  <a:pt x="3625" y="156"/>
                  <a:pt x="3594" y="125"/>
                  <a:pt x="3563" y="94"/>
                </a:cubicBezTo>
                <a:cubicBezTo>
                  <a:pt x="3500" y="62"/>
                  <a:pt x="3531" y="31"/>
                  <a:pt x="3625" y="31"/>
                </a:cubicBezTo>
                <a:cubicBezTo>
                  <a:pt x="3719" y="0"/>
                  <a:pt x="3844" y="0"/>
                  <a:pt x="4000" y="0"/>
                </a:cubicBezTo>
                <a:cubicBezTo>
                  <a:pt x="4063" y="0"/>
                  <a:pt x="4156" y="31"/>
                  <a:pt x="4250" y="62"/>
                </a:cubicBezTo>
                <a:cubicBezTo>
                  <a:pt x="4344" y="94"/>
                  <a:pt x="4438" y="156"/>
                  <a:pt x="4531" y="219"/>
                </a:cubicBezTo>
                <a:cubicBezTo>
                  <a:pt x="4624" y="313"/>
                  <a:pt x="4687" y="406"/>
                  <a:pt x="4780" y="531"/>
                </a:cubicBezTo>
                <a:cubicBezTo>
                  <a:pt x="4874" y="625"/>
                  <a:pt x="4936" y="781"/>
                  <a:pt x="4999" y="969"/>
                </a:cubicBezTo>
                <a:cubicBezTo>
                  <a:pt x="4999" y="969"/>
                  <a:pt x="5062" y="969"/>
                  <a:pt x="5124" y="938"/>
                </a:cubicBezTo>
                <a:cubicBezTo>
                  <a:pt x="5218" y="938"/>
                  <a:pt x="5343" y="906"/>
                  <a:pt x="5499" y="906"/>
                </a:cubicBezTo>
                <a:cubicBezTo>
                  <a:pt x="5655" y="875"/>
                  <a:pt x="5812" y="844"/>
                  <a:pt x="5999" y="844"/>
                </a:cubicBezTo>
                <a:cubicBezTo>
                  <a:pt x="6187" y="813"/>
                  <a:pt x="6374" y="813"/>
                  <a:pt x="6562" y="813"/>
                </a:cubicBezTo>
              </a:path>
            </a:pathLst>
          </a:custGeom>
          <a:solidFill>
            <a:schemeClr val="bg1"/>
          </a:solidFill>
          <a:ln>
            <a:noFill/>
          </a:ln>
          <a:effectLst/>
        </p:spPr>
        <p:txBody>
          <a:bodyPr wrap="none" anchor="ctr"/>
          <a:lstStyle/>
          <a:p>
            <a:endParaRPr lang="en-US"/>
          </a:p>
        </p:txBody>
      </p:sp>
      <p:sp>
        <p:nvSpPr>
          <p:cNvPr id="12" name="Rectangle 11"/>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grpSp>
        <p:nvGrpSpPr>
          <p:cNvPr id="47" name="Group 46"/>
          <p:cNvGrpSpPr/>
          <p:nvPr/>
        </p:nvGrpSpPr>
        <p:grpSpPr>
          <a:xfrm>
            <a:off x="4910913" y="3650370"/>
            <a:ext cx="3533208" cy="1392490"/>
            <a:chOff x="4442205" y="3650370"/>
            <a:chExt cx="3533208" cy="1392490"/>
          </a:xfrm>
        </p:grpSpPr>
        <p:sp>
          <p:nvSpPr>
            <p:cNvPr id="6" name="Right Arrow 5"/>
            <p:cNvSpPr/>
            <p:nvPr/>
          </p:nvSpPr>
          <p:spPr>
            <a:xfrm rot="1419697">
              <a:off x="4442205" y="4478306"/>
              <a:ext cx="917731" cy="454577"/>
            </a:xfrm>
            <a:prstGeom prst="rightArrow">
              <a:avLst/>
            </a:prstGeom>
            <a:solidFill>
              <a:srgbClr val="3C3C3B"/>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ight Arrow 36"/>
            <p:cNvSpPr/>
            <p:nvPr/>
          </p:nvSpPr>
          <p:spPr>
            <a:xfrm rot="3865263">
              <a:off x="5163565" y="3886792"/>
              <a:ext cx="917731" cy="454577"/>
            </a:xfrm>
            <a:prstGeom prst="rightArrow">
              <a:avLst/>
            </a:prstGeom>
            <a:solidFill>
              <a:srgbClr val="173E6D"/>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ight Arrow 37"/>
            <p:cNvSpPr/>
            <p:nvPr/>
          </p:nvSpPr>
          <p:spPr>
            <a:xfrm rot="7456533">
              <a:off x="6394510" y="3881947"/>
              <a:ext cx="917731" cy="454577"/>
            </a:xfrm>
            <a:prstGeom prst="rightArrow">
              <a:avLst/>
            </a:prstGeom>
            <a:solidFill>
              <a:srgbClr val="5A9C34"/>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ight Arrow 38"/>
            <p:cNvSpPr/>
            <p:nvPr/>
          </p:nvSpPr>
          <p:spPr>
            <a:xfrm rot="8806766">
              <a:off x="7057682" y="4588283"/>
              <a:ext cx="917731" cy="454577"/>
            </a:xfrm>
            <a:prstGeom prst="rightArrow">
              <a:avLst/>
            </a:prstGeom>
            <a:solidFill>
              <a:srgbClr val="FFA01B"/>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5" name="Group 44"/>
          <p:cNvGrpSpPr/>
          <p:nvPr/>
        </p:nvGrpSpPr>
        <p:grpSpPr>
          <a:xfrm>
            <a:off x="8127496" y="4114081"/>
            <a:ext cx="1584960" cy="1270000"/>
            <a:chOff x="7658788" y="4114081"/>
            <a:chExt cx="1584960" cy="1270000"/>
          </a:xfrm>
        </p:grpSpPr>
        <p:sp>
          <p:nvSpPr>
            <p:cNvPr id="34" name="Rounded Rectangle 33"/>
            <p:cNvSpPr/>
            <p:nvPr/>
          </p:nvSpPr>
          <p:spPr>
            <a:xfrm>
              <a:off x="7658788" y="4114081"/>
              <a:ext cx="1584960" cy="1270000"/>
            </a:xfrm>
            <a:prstGeom prst="roundRect">
              <a:avLst/>
            </a:prstGeom>
            <a:solidFill>
              <a:srgbClr val="FFA01B"/>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7740068" y="4374033"/>
              <a:ext cx="1424252" cy="832022"/>
            </a:xfrm>
            <a:prstGeom prst="rect">
              <a:avLst/>
            </a:prstGeom>
            <a:noFill/>
          </p:spPr>
          <p:txBody>
            <a:bodyPr wrap="square" rtlCol="0">
              <a:spAutoFit/>
            </a:bodyPr>
            <a:lstStyle/>
            <a:p>
              <a:pPr lvl="0" algn="ctr">
                <a:lnSpc>
                  <a:spcPct val="130000"/>
                </a:lnSpc>
              </a:pPr>
              <a:r>
                <a:rPr lang="en-US" sz="1400" b="1" baseline="30000" dirty="0" err="1">
                  <a:solidFill>
                    <a:srgbClr val="FFFFFF"/>
                  </a:solidFill>
                  <a:latin typeface="Roboto bold"/>
                  <a:ea typeface="Calibri" panose="020F0502020204030204" pitchFamily="34" charset="0"/>
                  <a:cs typeface="Roboto bold"/>
                </a:rPr>
                <a:t>Détérioration</a:t>
              </a:r>
              <a:r>
                <a:rPr lang="en-US" sz="1400" b="1" baseline="30000" dirty="0">
                  <a:solidFill>
                    <a:srgbClr val="FFFFFF"/>
                  </a:solidFill>
                  <a:latin typeface="Roboto bold"/>
                  <a:ea typeface="Calibri" panose="020F0502020204030204" pitchFamily="34" charset="0"/>
                  <a:cs typeface="Roboto bold"/>
                </a:rPr>
                <a:t> du </a:t>
              </a:r>
              <a:r>
                <a:rPr lang="en-US" sz="1400" b="1" baseline="30000" dirty="0" err="1">
                  <a:solidFill>
                    <a:srgbClr val="FFFFFF"/>
                  </a:solidFill>
                  <a:latin typeface="Roboto bold"/>
                  <a:ea typeface="Calibri" panose="020F0502020204030204" pitchFamily="34" charset="0"/>
                  <a:cs typeface="Roboto bold"/>
                </a:rPr>
                <a:t>matériels</a:t>
              </a:r>
              <a:r>
                <a:rPr lang="en-US" sz="1400" b="1" baseline="30000" dirty="0">
                  <a:solidFill>
                    <a:srgbClr val="FFFFFF"/>
                  </a:solidFill>
                  <a:latin typeface="Roboto bold"/>
                  <a:ea typeface="Calibri" panose="020F0502020204030204" pitchFamily="34" charset="0"/>
                  <a:cs typeface="Roboto bold"/>
                </a:rPr>
                <a:t> </a:t>
              </a:r>
              <a:r>
                <a:rPr lang="en-US" sz="1400" b="1" baseline="30000" dirty="0" err="1">
                  <a:solidFill>
                    <a:srgbClr val="FFFFFF"/>
                  </a:solidFill>
                  <a:latin typeface="Roboto bold"/>
                  <a:ea typeface="Calibri" panose="020F0502020204030204" pitchFamily="34" charset="0"/>
                  <a:cs typeface="Roboto bold"/>
                </a:rPr>
                <a:t>agricoles</a:t>
              </a:r>
              <a:r>
                <a:rPr lang="en-US" sz="1400" b="1" baseline="30000" dirty="0">
                  <a:solidFill>
                    <a:srgbClr val="FFFFFF"/>
                  </a:solidFill>
                  <a:latin typeface="Roboto bold"/>
                  <a:ea typeface="Calibri" panose="020F0502020204030204" pitchFamily="34" charset="0"/>
                  <a:cs typeface="Roboto bold"/>
                </a:rPr>
                <a:t> (</a:t>
              </a:r>
              <a:r>
                <a:rPr lang="en-US" sz="1400" b="1" baseline="30000" dirty="0" err="1">
                  <a:solidFill>
                    <a:srgbClr val="FFFFFF"/>
                  </a:solidFill>
                  <a:latin typeface="Roboto bold"/>
                  <a:ea typeface="Calibri" panose="020F0502020204030204" pitchFamily="34" charset="0"/>
                  <a:cs typeface="Roboto bold"/>
                </a:rPr>
                <a:t>pompes</a:t>
              </a:r>
              <a:r>
                <a:rPr lang="en-US" sz="1400" b="1" baseline="30000" dirty="0">
                  <a:solidFill>
                    <a:srgbClr val="FFFFFF"/>
                  </a:solidFill>
                  <a:latin typeface="Roboto bold"/>
                  <a:ea typeface="Calibri" panose="020F0502020204030204" pitchFamily="34" charset="0"/>
                  <a:cs typeface="Roboto bold"/>
                </a:rPr>
                <a:t> de surfaces et </a:t>
              </a:r>
              <a:r>
                <a:rPr lang="en-US" sz="1400" b="1" baseline="30000" dirty="0" err="1">
                  <a:solidFill>
                    <a:srgbClr val="FFFFFF"/>
                  </a:solidFill>
                  <a:latin typeface="Roboto bold"/>
                  <a:ea typeface="Calibri" panose="020F0502020204030204" pitchFamily="34" charset="0"/>
                  <a:cs typeface="Roboto bold"/>
                </a:rPr>
                <a:t>immergées</a:t>
              </a:r>
              <a:r>
                <a:rPr lang="en-US" sz="1400" b="1" baseline="30000" dirty="0">
                  <a:solidFill>
                    <a:srgbClr val="FFFFFF"/>
                  </a:solidFill>
                  <a:latin typeface="Roboto bold"/>
                  <a:ea typeface="Calibri" panose="020F0502020204030204" pitchFamily="34" charset="0"/>
                  <a:cs typeface="Roboto bold"/>
                </a:rPr>
                <a:t>)  </a:t>
              </a:r>
              <a:endParaRPr lang="fr-FR" sz="1400" b="1" dirty="0">
                <a:solidFill>
                  <a:srgbClr val="FFFFFF"/>
                </a:solidFill>
                <a:latin typeface="Roboto bold"/>
                <a:cs typeface="Roboto bold"/>
              </a:endParaRPr>
            </a:p>
          </p:txBody>
        </p:sp>
      </p:grpSp>
      <p:grpSp>
        <p:nvGrpSpPr>
          <p:cNvPr id="42" name="Group 41"/>
          <p:cNvGrpSpPr/>
          <p:nvPr/>
        </p:nvGrpSpPr>
        <p:grpSpPr>
          <a:xfrm>
            <a:off x="7070364" y="2595637"/>
            <a:ext cx="1584960" cy="1270000"/>
            <a:chOff x="6601656" y="2595637"/>
            <a:chExt cx="1584960" cy="1270000"/>
          </a:xfrm>
        </p:grpSpPr>
        <p:sp>
          <p:nvSpPr>
            <p:cNvPr id="32" name="Rounded Rectangle 31"/>
            <p:cNvSpPr/>
            <p:nvPr/>
          </p:nvSpPr>
          <p:spPr>
            <a:xfrm>
              <a:off x="6601656" y="2595637"/>
              <a:ext cx="1584960" cy="1270000"/>
            </a:xfrm>
            <a:prstGeom prst="roundRect">
              <a:avLst/>
            </a:prstGeom>
            <a:solidFill>
              <a:srgbClr val="5A9C34"/>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0"/>
            </a:p>
          </p:txBody>
        </p:sp>
        <p:sp>
          <p:nvSpPr>
            <p:cNvPr id="10" name="TextBox 9"/>
            <p:cNvSpPr txBox="1"/>
            <p:nvPr/>
          </p:nvSpPr>
          <p:spPr>
            <a:xfrm>
              <a:off x="6605228" y="2814626"/>
              <a:ext cx="1577817" cy="832022"/>
            </a:xfrm>
            <a:prstGeom prst="rect">
              <a:avLst/>
            </a:prstGeom>
            <a:solidFill>
              <a:srgbClr val="5A9C34"/>
            </a:solidFill>
          </p:spPr>
          <p:txBody>
            <a:bodyPr wrap="square" rtlCol="0">
              <a:spAutoFit/>
            </a:bodyPr>
            <a:lstStyle/>
            <a:p>
              <a:pPr lvl="0" algn="ctr">
                <a:lnSpc>
                  <a:spcPct val="130000"/>
                </a:lnSpc>
              </a:pPr>
              <a:r>
                <a:rPr lang="en-US" sz="1400" b="1" baseline="30000" dirty="0">
                  <a:solidFill>
                    <a:srgbClr val="FFFFFF"/>
                  </a:solidFill>
                  <a:latin typeface="Roboto bold"/>
                  <a:ea typeface="Calibri" panose="020F0502020204030204" pitchFamily="34" charset="0"/>
                  <a:cs typeface="Roboto bold"/>
                  <a:sym typeface="Wingdings" panose="05000000000000000000" pitchFamily="2" charset="2"/>
                </a:rPr>
                <a:t>A</a:t>
              </a:r>
              <a:r>
                <a:rPr lang="en-US" sz="1400" b="1" baseline="30000" dirty="0">
                  <a:solidFill>
                    <a:srgbClr val="FFFFFF"/>
                  </a:solidFill>
                  <a:latin typeface="Roboto bold"/>
                  <a:ea typeface="Calibri" panose="020F0502020204030204" pitchFamily="34" charset="0"/>
                  <a:cs typeface="Roboto bold"/>
                </a:rPr>
                <a:t>ugmentation du </a:t>
              </a:r>
              <a:r>
                <a:rPr lang="en-US" sz="1400" b="1" baseline="30000" dirty="0" err="1">
                  <a:solidFill>
                    <a:srgbClr val="FFFFFF"/>
                  </a:solidFill>
                  <a:latin typeface="Roboto bold"/>
                  <a:ea typeface="Calibri" panose="020F0502020204030204" pitchFamily="34" charset="0"/>
                  <a:cs typeface="Roboto bold"/>
                </a:rPr>
                <a:t>cout</a:t>
              </a:r>
              <a:r>
                <a:rPr lang="en-US" sz="1400" b="1" baseline="30000" dirty="0">
                  <a:solidFill>
                    <a:srgbClr val="FFFFFF"/>
                  </a:solidFill>
                  <a:latin typeface="Roboto bold"/>
                  <a:ea typeface="Calibri" panose="020F0502020204030204" pitchFamily="34" charset="0"/>
                  <a:cs typeface="Roboto bold"/>
                </a:rPr>
                <a:t> de </a:t>
              </a:r>
              <a:r>
                <a:rPr lang="en-US" sz="1400" b="1" baseline="30000" dirty="0" err="1">
                  <a:solidFill>
                    <a:srgbClr val="FFFFFF"/>
                  </a:solidFill>
                  <a:latin typeface="Roboto bold"/>
                  <a:ea typeface="Calibri" panose="020F0502020204030204" pitchFamily="34" charset="0"/>
                  <a:cs typeface="Roboto bold"/>
                </a:rPr>
                <a:t>revient</a:t>
              </a:r>
              <a:r>
                <a:rPr lang="en-US" sz="1400" b="1" baseline="30000" dirty="0">
                  <a:solidFill>
                    <a:srgbClr val="FFFFFF"/>
                  </a:solidFill>
                  <a:latin typeface="Roboto bold"/>
                  <a:ea typeface="Calibri" panose="020F0502020204030204" pitchFamily="34" charset="0"/>
                  <a:cs typeface="Roboto bold"/>
                </a:rPr>
                <a:t> : </a:t>
              </a:r>
              <a:r>
                <a:rPr lang="en-US" sz="1400" b="1" baseline="30000" dirty="0" err="1">
                  <a:solidFill>
                    <a:srgbClr val="FFFFFF"/>
                  </a:solidFill>
                  <a:latin typeface="Roboto bold"/>
                  <a:ea typeface="Calibri" panose="020F0502020204030204" pitchFamily="34" charset="0"/>
                  <a:cs typeface="Roboto bold"/>
                </a:rPr>
                <a:t>compétitivité</a:t>
              </a:r>
              <a:r>
                <a:rPr lang="en-US" sz="1400" b="1" baseline="30000" dirty="0">
                  <a:solidFill>
                    <a:srgbClr val="FFFFFF"/>
                  </a:solidFill>
                  <a:latin typeface="Roboto bold"/>
                  <a:ea typeface="Calibri" panose="020F0502020204030204" pitchFamily="34" charset="0"/>
                  <a:cs typeface="Roboto bold"/>
                </a:rPr>
                <a:t> locale et </a:t>
              </a:r>
              <a:r>
                <a:rPr lang="en-US" sz="1400" b="1" baseline="30000" dirty="0" err="1">
                  <a:solidFill>
                    <a:srgbClr val="FFFFFF"/>
                  </a:solidFill>
                  <a:latin typeface="Roboto bold"/>
                  <a:ea typeface="Calibri" panose="020F0502020204030204" pitchFamily="34" charset="0"/>
                  <a:cs typeface="Roboto bold"/>
                </a:rPr>
                <a:t>internationale</a:t>
              </a:r>
              <a:r>
                <a:rPr lang="en-US" sz="1400" b="1" baseline="30000" dirty="0">
                  <a:solidFill>
                    <a:srgbClr val="FFFFFF"/>
                  </a:solidFill>
                  <a:latin typeface="Roboto bold"/>
                  <a:ea typeface="Calibri" panose="020F0502020204030204" pitchFamily="34" charset="0"/>
                  <a:cs typeface="Roboto bold"/>
                </a:rPr>
                <a:t> </a:t>
              </a:r>
              <a:r>
                <a:rPr lang="en-US" sz="1400" b="1" baseline="30000" dirty="0" err="1">
                  <a:solidFill>
                    <a:srgbClr val="FFFFFF"/>
                  </a:solidFill>
                  <a:latin typeface="Roboto bold"/>
                  <a:ea typeface="Calibri" panose="020F0502020204030204" pitchFamily="34" charset="0"/>
                  <a:cs typeface="Roboto bold"/>
                </a:rPr>
                <a:t>mise</a:t>
              </a:r>
              <a:r>
                <a:rPr lang="en-US" sz="1400" b="1" baseline="30000" dirty="0">
                  <a:solidFill>
                    <a:srgbClr val="FFFFFF"/>
                  </a:solidFill>
                  <a:latin typeface="Roboto bold"/>
                  <a:ea typeface="Calibri" panose="020F0502020204030204" pitchFamily="34" charset="0"/>
                  <a:cs typeface="Roboto bold"/>
                </a:rPr>
                <a:t> en </a:t>
              </a:r>
              <a:r>
                <a:rPr lang="en-US" sz="1400" b="1" baseline="30000" dirty="0" err="1">
                  <a:solidFill>
                    <a:srgbClr val="FFFFFF"/>
                  </a:solidFill>
                  <a:latin typeface="Roboto bold"/>
                  <a:ea typeface="Calibri" panose="020F0502020204030204" pitchFamily="34" charset="0"/>
                  <a:cs typeface="Roboto bold"/>
                </a:rPr>
                <a:t>jeu</a:t>
              </a:r>
              <a:endParaRPr lang="fr-FR" sz="1400" b="1" dirty="0">
                <a:solidFill>
                  <a:srgbClr val="FFFFFF"/>
                </a:solidFill>
                <a:latin typeface="Roboto bold"/>
                <a:cs typeface="Roboto bold"/>
              </a:endParaRPr>
            </a:p>
          </p:txBody>
        </p:sp>
      </p:grpSp>
      <p:grpSp>
        <p:nvGrpSpPr>
          <p:cNvPr id="43" name="Group 42"/>
          <p:cNvGrpSpPr/>
          <p:nvPr/>
        </p:nvGrpSpPr>
        <p:grpSpPr>
          <a:xfrm>
            <a:off x="4651298" y="2600241"/>
            <a:ext cx="1584960" cy="1270000"/>
            <a:chOff x="4182590" y="2600241"/>
            <a:chExt cx="1584960" cy="1270000"/>
          </a:xfrm>
        </p:grpSpPr>
        <p:sp>
          <p:nvSpPr>
            <p:cNvPr id="2" name="Rounded Rectangle 1"/>
            <p:cNvSpPr/>
            <p:nvPr/>
          </p:nvSpPr>
          <p:spPr>
            <a:xfrm>
              <a:off x="4182590" y="2600241"/>
              <a:ext cx="1584960" cy="1270000"/>
            </a:xfrm>
            <a:prstGeom prst="roundRect">
              <a:avLst/>
            </a:prstGeom>
            <a:solidFill>
              <a:srgbClr val="173E6D"/>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182590" y="3014668"/>
              <a:ext cx="1584960" cy="458587"/>
            </a:xfrm>
            <a:prstGeom prst="rect">
              <a:avLst/>
            </a:prstGeom>
            <a:noFill/>
          </p:spPr>
          <p:txBody>
            <a:bodyPr wrap="square" rtlCol="0">
              <a:spAutoFit/>
            </a:bodyPr>
            <a:lstStyle/>
            <a:p>
              <a:pPr lvl="0" algn="ctr">
                <a:lnSpc>
                  <a:spcPct val="130000"/>
                </a:lnSpc>
              </a:pPr>
              <a:r>
                <a:rPr lang="en-US" sz="1400" b="1" baseline="30000" dirty="0">
                  <a:solidFill>
                    <a:srgbClr val="FFFFFF"/>
                  </a:solidFill>
                  <a:latin typeface="Roboto bold"/>
                  <a:ea typeface="Calibri" panose="020F0502020204030204" pitchFamily="34" charset="0"/>
                  <a:cs typeface="Roboto bold"/>
                  <a:sym typeface="Wingdings" panose="05000000000000000000" pitchFamily="2" charset="2"/>
                </a:rPr>
                <a:t>A</a:t>
              </a:r>
              <a:r>
                <a:rPr lang="en-US" sz="1400" b="1" baseline="30000" dirty="0">
                  <a:solidFill>
                    <a:srgbClr val="FFFFFF"/>
                  </a:solidFill>
                  <a:latin typeface="Roboto bold"/>
                  <a:ea typeface="Calibri" panose="020F0502020204030204" pitchFamily="34" charset="0"/>
                  <a:cs typeface="Roboto bold"/>
                </a:rPr>
                <a:t>ugmentation de la </a:t>
              </a:r>
              <a:r>
                <a:rPr lang="en-US" sz="1400" b="1" baseline="30000" dirty="0" err="1">
                  <a:solidFill>
                    <a:srgbClr val="FFFFFF"/>
                  </a:solidFill>
                  <a:latin typeface="Roboto bold"/>
                  <a:ea typeface="Calibri" panose="020F0502020204030204" pitchFamily="34" charset="0"/>
                  <a:cs typeface="Roboto bold"/>
                </a:rPr>
                <a:t>demande</a:t>
              </a:r>
              <a:r>
                <a:rPr lang="en-US" sz="1400" b="1" baseline="30000" dirty="0">
                  <a:solidFill>
                    <a:srgbClr val="FFFFFF"/>
                  </a:solidFill>
                  <a:latin typeface="Roboto bold"/>
                  <a:ea typeface="Calibri" panose="020F0502020204030204" pitchFamily="34" charset="0"/>
                  <a:cs typeface="Roboto bold"/>
                </a:rPr>
                <a:t> en </a:t>
              </a:r>
              <a:r>
                <a:rPr lang="en-US" sz="1400" b="1" baseline="30000" dirty="0" err="1">
                  <a:solidFill>
                    <a:srgbClr val="FFFFFF"/>
                  </a:solidFill>
                  <a:latin typeface="Roboto bold"/>
                  <a:ea typeface="Calibri" panose="020F0502020204030204" pitchFamily="34" charset="0"/>
                  <a:cs typeface="Roboto bold"/>
                </a:rPr>
                <a:t>énergie</a:t>
              </a:r>
              <a:endParaRPr lang="fr-FR" sz="1400" b="1" dirty="0">
                <a:solidFill>
                  <a:srgbClr val="FFFFFF"/>
                </a:solidFill>
                <a:latin typeface="Roboto bold"/>
                <a:cs typeface="Roboto bold"/>
              </a:endParaRPr>
            </a:p>
          </p:txBody>
        </p:sp>
      </p:grpSp>
      <p:grpSp>
        <p:nvGrpSpPr>
          <p:cNvPr id="44" name="Group 43"/>
          <p:cNvGrpSpPr/>
          <p:nvPr/>
        </p:nvGrpSpPr>
        <p:grpSpPr>
          <a:xfrm>
            <a:off x="3594165" y="4114081"/>
            <a:ext cx="1584960" cy="1270000"/>
            <a:chOff x="3125457" y="4114081"/>
            <a:chExt cx="1584960" cy="1270000"/>
          </a:xfrm>
        </p:grpSpPr>
        <p:sp>
          <p:nvSpPr>
            <p:cNvPr id="35" name="Rounded Rectangle 34"/>
            <p:cNvSpPr/>
            <p:nvPr/>
          </p:nvSpPr>
          <p:spPr>
            <a:xfrm>
              <a:off x="3125457" y="4114081"/>
              <a:ext cx="1584960" cy="1270000"/>
            </a:xfrm>
            <a:prstGeom prst="roundRect">
              <a:avLst/>
            </a:prstGeom>
            <a:solidFill>
              <a:srgbClr val="595959"/>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TextBox 39"/>
            <p:cNvSpPr txBox="1"/>
            <p:nvPr/>
          </p:nvSpPr>
          <p:spPr>
            <a:xfrm>
              <a:off x="3186663" y="4175041"/>
              <a:ext cx="1462548" cy="1205458"/>
            </a:xfrm>
            <a:prstGeom prst="rect">
              <a:avLst/>
            </a:prstGeom>
            <a:noFill/>
          </p:spPr>
          <p:txBody>
            <a:bodyPr wrap="square" rtlCol="0">
              <a:spAutoFit/>
            </a:bodyPr>
            <a:lstStyle/>
            <a:p>
              <a:pPr lvl="0" algn="ctr">
                <a:lnSpc>
                  <a:spcPct val="130000"/>
                </a:lnSpc>
              </a:pPr>
              <a:r>
                <a:rPr lang="en-US" sz="1400" b="1" baseline="30000" dirty="0" err="1">
                  <a:solidFill>
                    <a:srgbClr val="FFFFFF"/>
                  </a:solidFill>
                  <a:latin typeface="Roboto bold"/>
                  <a:ea typeface="Calibri" panose="020F0502020204030204" pitchFamily="34" charset="0"/>
                  <a:cs typeface="Roboto bold"/>
                </a:rPr>
                <a:t>Problèmes</a:t>
              </a:r>
              <a:r>
                <a:rPr lang="en-US" sz="1400" b="1" baseline="30000" dirty="0">
                  <a:solidFill>
                    <a:srgbClr val="FFFFFF"/>
                  </a:solidFill>
                  <a:latin typeface="Roboto bold"/>
                  <a:ea typeface="Calibri" panose="020F0502020204030204" pitchFamily="34" charset="0"/>
                  <a:cs typeface="Roboto bold"/>
                </a:rPr>
                <a:t> de </a:t>
              </a:r>
              <a:r>
                <a:rPr lang="en-US" sz="1400" b="1" baseline="30000" dirty="0" err="1">
                  <a:solidFill>
                    <a:srgbClr val="FFFFFF"/>
                  </a:solidFill>
                  <a:latin typeface="Roboto bold"/>
                  <a:ea typeface="Calibri" panose="020F0502020204030204" pitchFamily="34" charset="0"/>
                  <a:cs typeface="Roboto bold"/>
                </a:rPr>
                <a:t>stabilité</a:t>
              </a:r>
              <a:r>
                <a:rPr lang="en-US" sz="1400" b="1" baseline="30000" dirty="0">
                  <a:solidFill>
                    <a:srgbClr val="FFFFFF"/>
                  </a:solidFill>
                  <a:latin typeface="Roboto bold"/>
                  <a:ea typeface="Calibri" panose="020F0502020204030204" pitchFamily="34" charset="0"/>
                  <a:cs typeface="Roboto bold"/>
                </a:rPr>
                <a:t> de courant </a:t>
              </a:r>
              <a:r>
                <a:rPr lang="en-US" sz="1400" b="1" baseline="30000" dirty="0" err="1">
                  <a:solidFill>
                    <a:srgbClr val="FFFFFF"/>
                  </a:solidFill>
                  <a:latin typeface="Roboto bold"/>
                  <a:ea typeface="Calibri" panose="020F0502020204030204" pitchFamily="34" charset="0"/>
                  <a:cs typeface="Roboto bold"/>
                </a:rPr>
                <a:t>électrique</a:t>
              </a:r>
              <a:r>
                <a:rPr lang="en-US" sz="1400" b="1" baseline="30000" dirty="0">
                  <a:solidFill>
                    <a:srgbClr val="FFFFFF"/>
                  </a:solidFill>
                  <a:latin typeface="Roboto bold"/>
                  <a:ea typeface="Calibri" panose="020F0502020204030204" pitchFamily="34" charset="0"/>
                  <a:cs typeface="Roboto bold"/>
                </a:rPr>
                <a:t> (</a:t>
              </a:r>
              <a:r>
                <a:rPr lang="en-US" sz="1400" b="1" baseline="30000" dirty="0" err="1">
                  <a:solidFill>
                    <a:srgbClr val="FFFFFF"/>
                  </a:solidFill>
                  <a:latin typeface="Roboto bold"/>
                  <a:ea typeface="Calibri" panose="020F0502020204030204" pitchFamily="34" charset="0"/>
                  <a:cs typeface="Roboto bold"/>
                </a:rPr>
                <a:t>coupures</a:t>
              </a:r>
              <a:r>
                <a:rPr lang="en-US" sz="1400" b="1" baseline="30000" dirty="0">
                  <a:solidFill>
                    <a:srgbClr val="FFFFFF"/>
                  </a:solidFill>
                  <a:latin typeface="Roboto bold"/>
                  <a:ea typeface="Calibri" panose="020F0502020204030204" pitchFamily="34" charset="0"/>
                  <a:cs typeface="Roboto bold"/>
                </a:rPr>
                <a:t> en </a:t>
              </a:r>
              <a:r>
                <a:rPr lang="en-US" sz="1400" b="1" baseline="30000" dirty="0" err="1">
                  <a:solidFill>
                    <a:srgbClr val="FFFFFF"/>
                  </a:solidFill>
                  <a:latin typeface="Roboto bold"/>
                  <a:ea typeface="Calibri" panose="020F0502020204030204" pitchFamily="34" charset="0"/>
                  <a:cs typeface="Roboto bold"/>
                </a:rPr>
                <a:t>période</a:t>
              </a:r>
              <a:r>
                <a:rPr lang="en-US" sz="1400" b="1" baseline="30000" dirty="0">
                  <a:solidFill>
                    <a:srgbClr val="FFFFFF"/>
                  </a:solidFill>
                  <a:latin typeface="Roboto bold"/>
                  <a:ea typeface="Calibri" panose="020F0502020204030204" pitchFamily="34" charset="0"/>
                  <a:cs typeface="Roboto bold"/>
                </a:rPr>
                <a:t> de pointes : les </a:t>
              </a:r>
              <a:r>
                <a:rPr lang="en-US" sz="1400" b="1" baseline="30000" dirty="0" err="1">
                  <a:solidFill>
                    <a:srgbClr val="FFFFFF"/>
                  </a:solidFill>
                  <a:latin typeface="Roboto bold"/>
                  <a:ea typeface="Calibri" panose="020F0502020204030204" pitchFamily="34" charset="0"/>
                  <a:cs typeface="Roboto bold"/>
                </a:rPr>
                <a:t>saisons</a:t>
              </a:r>
              <a:r>
                <a:rPr lang="en-US" sz="1400" b="1" baseline="30000" dirty="0">
                  <a:solidFill>
                    <a:srgbClr val="FFFFFF"/>
                  </a:solidFill>
                  <a:latin typeface="Roboto bold"/>
                  <a:ea typeface="Calibri" panose="020F0502020204030204" pitchFamily="34" charset="0"/>
                  <a:cs typeface="Roboto bold"/>
                </a:rPr>
                <a:t> </a:t>
              </a:r>
              <a:r>
                <a:rPr lang="en-US" sz="1400" b="1" baseline="30000" dirty="0" err="1">
                  <a:solidFill>
                    <a:srgbClr val="FFFFFF"/>
                  </a:solidFill>
                  <a:latin typeface="Roboto bold"/>
                  <a:ea typeface="Calibri" panose="020F0502020204030204" pitchFamily="34" charset="0"/>
                  <a:cs typeface="Roboto bold"/>
                </a:rPr>
                <a:t>chaudes</a:t>
              </a:r>
              <a:r>
                <a:rPr lang="en-US" sz="1400" b="1" baseline="30000" dirty="0">
                  <a:solidFill>
                    <a:srgbClr val="FFFFFF"/>
                  </a:solidFill>
                  <a:latin typeface="Roboto bold"/>
                  <a:ea typeface="Calibri" panose="020F0502020204030204" pitchFamily="34" charset="0"/>
                  <a:cs typeface="Roboto bold"/>
                </a:rPr>
                <a:t> en </a:t>
              </a:r>
              <a:r>
                <a:rPr lang="en-US" sz="1400" b="1" baseline="30000" dirty="0" err="1">
                  <a:solidFill>
                    <a:srgbClr val="FFFFFF"/>
                  </a:solidFill>
                  <a:latin typeface="Roboto bold"/>
                  <a:ea typeface="Calibri" panose="020F0502020204030204" pitchFamily="34" charset="0"/>
                  <a:cs typeface="Roboto bold"/>
                </a:rPr>
                <a:t>températures</a:t>
              </a:r>
              <a:r>
                <a:rPr lang="en-US" sz="1400" b="1" baseline="30000" dirty="0">
                  <a:solidFill>
                    <a:srgbClr val="FFFFFF"/>
                  </a:solidFill>
                  <a:latin typeface="Roboto bold"/>
                  <a:ea typeface="Calibri" panose="020F0502020204030204" pitchFamily="34" charset="0"/>
                  <a:cs typeface="Roboto bold"/>
                </a:rPr>
                <a:t>) </a:t>
              </a:r>
              <a:endParaRPr lang="fr-FR" sz="1400" b="1" dirty="0">
                <a:solidFill>
                  <a:srgbClr val="FFFFFF"/>
                </a:solidFill>
                <a:latin typeface="Roboto bold"/>
                <a:cs typeface="Roboto bold"/>
              </a:endParaRPr>
            </a:p>
          </p:txBody>
        </p:sp>
      </p:grpSp>
      <p:grpSp>
        <p:nvGrpSpPr>
          <p:cNvPr id="48" name="Group 47"/>
          <p:cNvGrpSpPr/>
          <p:nvPr/>
        </p:nvGrpSpPr>
        <p:grpSpPr>
          <a:xfrm>
            <a:off x="5688009" y="4546034"/>
            <a:ext cx="1889760" cy="1889760"/>
            <a:chOff x="5688009" y="4546034"/>
            <a:chExt cx="1889760" cy="1889760"/>
          </a:xfrm>
        </p:grpSpPr>
        <p:sp>
          <p:nvSpPr>
            <p:cNvPr id="4" name="Diamond 3"/>
            <p:cNvSpPr/>
            <p:nvPr/>
          </p:nvSpPr>
          <p:spPr>
            <a:xfrm>
              <a:off x="5688009" y="4546034"/>
              <a:ext cx="1889760" cy="1889760"/>
            </a:xfrm>
            <a:prstGeom prst="diamond">
              <a:avLst/>
            </a:prstGeom>
            <a:solidFill>
              <a:schemeClr val="bg1">
                <a:lumMod val="75000"/>
              </a:schemeClr>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45"/>
            <p:cNvSpPr txBox="1"/>
            <p:nvPr/>
          </p:nvSpPr>
          <p:spPr>
            <a:xfrm>
              <a:off x="5833565" y="5126997"/>
              <a:ext cx="1622873" cy="738664"/>
            </a:xfrm>
            <a:prstGeom prst="rect">
              <a:avLst/>
            </a:prstGeom>
            <a:noFill/>
          </p:spPr>
          <p:txBody>
            <a:bodyPr wrap="square" rtlCol="0">
              <a:spAutoFit/>
            </a:bodyPr>
            <a:lstStyle/>
            <a:p>
              <a:pPr algn="ctr"/>
              <a:r>
                <a:rPr lang="en-US" sz="1400" dirty="0" err="1">
                  <a:solidFill>
                    <a:srgbClr val="FFFFFF"/>
                  </a:solidFill>
                  <a:latin typeface="Roboto bold"/>
                  <a:cs typeface="Roboto bold"/>
                </a:rPr>
                <a:t>Enjeux</a:t>
              </a:r>
              <a:endParaRPr lang="en-US" sz="1400" dirty="0">
                <a:solidFill>
                  <a:srgbClr val="FFFFFF"/>
                </a:solidFill>
                <a:latin typeface="Roboto bold"/>
                <a:cs typeface="Roboto bold"/>
              </a:endParaRPr>
            </a:p>
            <a:p>
              <a:pPr algn="ctr"/>
              <a:r>
                <a:rPr lang="en-US" sz="1400" dirty="0" err="1">
                  <a:solidFill>
                    <a:srgbClr val="FFFFFF"/>
                  </a:solidFill>
                  <a:latin typeface="Roboto bold"/>
                  <a:cs typeface="Roboto bold"/>
                </a:rPr>
                <a:t>énergétiques</a:t>
              </a:r>
              <a:r>
                <a:rPr lang="en-US" sz="1400" dirty="0">
                  <a:solidFill>
                    <a:srgbClr val="FFFFFF"/>
                  </a:solidFill>
                  <a:latin typeface="Roboto bold"/>
                  <a:cs typeface="Roboto bold"/>
                </a:rPr>
                <a:t> et impacts</a:t>
              </a:r>
            </a:p>
          </p:txBody>
        </p:sp>
      </p:grpSp>
      <p:pic>
        <p:nvPicPr>
          <p:cNvPr id="3" name="Picture 2" descr="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054" y="4240547"/>
            <a:ext cx="2511552" cy="1139952"/>
          </a:xfrm>
          <a:prstGeom prst="rect">
            <a:avLst/>
          </a:prstGeom>
        </p:spPr>
      </p:pic>
      <p:pic>
        <p:nvPicPr>
          <p:cNvPr id="5" name="Picture 4" desc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2829" y="2108534"/>
            <a:ext cx="1871472" cy="1493520"/>
          </a:xfrm>
          <a:prstGeom prst="rect">
            <a:avLst/>
          </a:prstGeom>
        </p:spPr>
      </p:pic>
      <p:pic>
        <p:nvPicPr>
          <p:cNvPr id="7" name="Picture 6" descr="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8278" y="2346241"/>
            <a:ext cx="2200656" cy="1767840"/>
          </a:xfrm>
          <a:prstGeom prst="rect">
            <a:avLst/>
          </a:prstGeom>
        </p:spPr>
      </p:pic>
      <p:grpSp>
        <p:nvGrpSpPr>
          <p:cNvPr id="29" name="Group 28"/>
          <p:cNvGrpSpPr/>
          <p:nvPr/>
        </p:nvGrpSpPr>
        <p:grpSpPr>
          <a:xfrm>
            <a:off x="10995571" y="3602055"/>
            <a:ext cx="3900511" cy="5024739"/>
            <a:chOff x="4421757" y="3739789"/>
            <a:chExt cx="3352918" cy="4319315"/>
          </a:xfrm>
        </p:grpSpPr>
        <p:sp>
          <p:nvSpPr>
            <p:cNvPr id="30" name="Rectangle 29"/>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8854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3"/>
                                        </p:tgtEl>
                                      </p:cBhvr>
                                    </p:animEffect>
                                    <p:animScale>
                                      <p:cBhvr>
                                        <p:cTn id="32" dur="250" autoRev="1" fill="hold"/>
                                        <p:tgtEl>
                                          <p:spTgt spid="3"/>
                                        </p:tgtEl>
                                      </p:cBhvr>
                                      <p:by x="105000" y="105000"/>
                                    </p:animScale>
                                  </p:childTnLst>
                                </p:cTn>
                              </p:par>
                              <p:par>
                                <p:cTn id="33" presetID="2" presetClass="entr" presetSubtype="8"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6" presetClass="entr" presetSubtype="42"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outHorizontal)">
                                      <p:cBhvr>
                                        <p:cTn id="40" dur="500"/>
                                        <p:tgtEl>
                                          <p:spTgt spid="7"/>
                                        </p:tgtEl>
                                      </p:cBhvr>
                                    </p:animEffect>
                                  </p:childTnLst>
                                </p:cTn>
                              </p:par>
                              <p:par>
                                <p:cTn id="41" presetID="2" presetClass="entr" presetSubtype="2"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1+#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2" presetClass="entr" presetSubtype="2"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16" presetClass="entr" presetSubtype="21"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barn(inVertical)">
                                      <p:cBhvr>
                                        <p:cTn id="56" dur="500"/>
                                        <p:tgtEl>
                                          <p:spTgt spid="47"/>
                                        </p:tgtEl>
                                      </p:cBhvr>
                                    </p:animEffect>
                                  </p:childTnLst>
                                </p:cTn>
                              </p:par>
                            </p:childTnLst>
                          </p:cTn>
                        </p:par>
                        <p:par>
                          <p:cTn id="57" fill="hold">
                            <p:stCondLst>
                              <p:cond delay="4500"/>
                            </p:stCondLst>
                            <p:childTnLst>
                              <p:par>
                                <p:cTn id="58" presetID="2" presetClass="entr" presetSubtype="4"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ppt_x"/>
                                          </p:val>
                                        </p:tav>
                                        <p:tav tm="100000">
                                          <p:val>
                                            <p:strVal val="#ppt_x"/>
                                          </p:val>
                                        </p:tav>
                                      </p:tavLst>
                                    </p:anim>
                                    <p:anim calcmode="lin" valueType="num">
                                      <p:cBhvr additive="base">
                                        <p:cTn id="61" dur="500" fill="hold"/>
                                        <p:tgtEl>
                                          <p:spTgt spid="48"/>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26" presetClass="emph" presetSubtype="0" fill="hold" nodeType="afterEffect">
                                  <p:stCondLst>
                                    <p:cond delay="0"/>
                                  </p:stCondLst>
                                  <p:childTnLst>
                                    <p:animEffect transition="out" filter="fade">
                                      <p:cBhvr>
                                        <p:cTn id="64" dur="500" tmFilter="0, 0; .2, .5; .8, .5; 1, 0"/>
                                        <p:tgtEl>
                                          <p:spTgt spid="48"/>
                                        </p:tgtEl>
                                      </p:cBhvr>
                                    </p:animEffect>
                                    <p:animScale>
                                      <p:cBhvr>
                                        <p:cTn id="65" dur="250" autoRev="1" fill="hold"/>
                                        <p:tgtEl>
                                          <p:spTgt spid="48"/>
                                        </p:tgtEl>
                                      </p:cBhvr>
                                      <p:by x="105000" y="105000"/>
                                    </p:animScale>
                                  </p:childTnLst>
                                </p:cTn>
                              </p:par>
                              <p:par>
                                <p:cTn id="66" presetID="2" presetClass="entr" presetSubtype="2"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1+#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5600" y="-193040"/>
            <a:ext cx="12659360" cy="2021840"/>
          </a:xfrm>
          <a:prstGeom prst="rect">
            <a:avLst/>
          </a:prstGeom>
          <a:solidFill>
            <a:srgbClr val="18498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0703467" y="6301947"/>
            <a:ext cx="1179718" cy="246221"/>
          </a:xfrm>
          <a:prstGeom prst="rect">
            <a:avLst/>
          </a:prstGeom>
          <a:noFill/>
        </p:spPr>
        <p:txBody>
          <a:bodyPr wrap="none" rtlCol="0">
            <a:spAutoFit/>
          </a:bodyPr>
          <a:lstStyle/>
          <a:p>
            <a:pPr algn="r"/>
            <a:r>
              <a:rPr lang="en-US" sz="1000" dirty="0" err="1">
                <a:solidFill>
                  <a:schemeClr val="tx1">
                    <a:lumMod val="75000"/>
                    <a:lumOff val="25000"/>
                  </a:schemeClr>
                </a:solidFill>
                <a:latin typeface="Roboto Medium" charset="0"/>
                <a:ea typeface="Roboto Medium" charset="0"/>
                <a:cs typeface="Roboto Medium" charset="0"/>
              </a:rPr>
              <a:t>www.ecotaqa.ma</a:t>
            </a:r>
            <a:endParaRPr lang="en-US" sz="1000" dirty="0">
              <a:solidFill>
                <a:schemeClr val="tx1">
                  <a:lumMod val="75000"/>
                  <a:lumOff val="25000"/>
                </a:schemeClr>
              </a:solidFill>
              <a:latin typeface="Roboto Thin" charset="0"/>
              <a:ea typeface="Roboto Thin" charset="0"/>
              <a:cs typeface="Roboto Thin" charset="0"/>
            </a:endParaRPr>
          </a:p>
        </p:txBody>
      </p:sp>
      <p:sp>
        <p:nvSpPr>
          <p:cNvPr id="19" name="TextBox 18"/>
          <p:cNvSpPr txBox="1"/>
          <p:nvPr/>
        </p:nvSpPr>
        <p:spPr>
          <a:xfrm>
            <a:off x="1265744" y="2152654"/>
            <a:ext cx="9660512" cy="707886"/>
          </a:xfrm>
          <a:prstGeom prst="rect">
            <a:avLst/>
          </a:prstGeom>
          <a:noFill/>
        </p:spPr>
        <p:txBody>
          <a:bodyPr wrap="square" rtlCol="0">
            <a:spAutoFit/>
          </a:bodyPr>
          <a:lstStyle/>
          <a:p>
            <a:pPr algn="ctr"/>
            <a:r>
              <a:rPr lang="en-US" sz="2000" b="1" dirty="0" err="1">
                <a:solidFill>
                  <a:schemeClr val="tx1">
                    <a:lumMod val="75000"/>
                    <a:lumOff val="25000"/>
                  </a:schemeClr>
                </a:solidFill>
                <a:latin typeface="Helvetica"/>
                <a:ea typeface="Nexa Bold" charset="0"/>
                <a:cs typeface="Helvetica"/>
              </a:rPr>
              <a:t>Concevoir</a:t>
            </a:r>
            <a:r>
              <a:rPr lang="en-US" sz="2000" b="1" dirty="0">
                <a:solidFill>
                  <a:schemeClr val="tx1">
                    <a:lumMod val="75000"/>
                    <a:lumOff val="25000"/>
                  </a:schemeClr>
                </a:solidFill>
                <a:latin typeface="Helvetica"/>
                <a:ea typeface="Nexa Bold" charset="0"/>
                <a:cs typeface="Helvetica"/>
              </a:rPr>
              <a:t> et </a:t>
            </a:r>
            <a:r>
              <a:rPr lang="en-US" sz="2000" b="1" dirty="0" err="1">
                <a:solidFill>
                  <a:schemeClr val="tx1">
                    <a:lumMod val="75000"/>
                    <a:lumOff val="25000"/>
                  </a:schemeClr>
                </a:solidFill>
                <a:latin typeface="Helvetica"/>
                <a:ea typeface="Nexa Bold" charset="0"/>
                <a:cs typeface="Helvetica"/>
              </a:rPr>
              <a:t>mettre</a:t>
            </a:r>
            <a:r>
              <a:rPr lang="en-US" sz="2000" b="1" dirty="0">
                <a:solidFill>
                  <a:schemeClr val="tx1">
                    <a:lumMod val="75000"/>
                    <a:lumOff val="25000"/>
                  </a:schemeClr>
                </a:solidFill>
                <a:latin typeface="Helvetica"/>
                <a:ea typeface="Nexa Bold" charset="0"/>
                <a:cs typeface="Helvetica"/>
              </a:rPr>
              <a:t> en place </a:t>
            </a:r>
            <a:r>
              <a:rPr lang="en-US" sz="2000" b="1" dirty="0" err="1">
                <a:solidFill>
                  <a:schemeClr val="tx1">
                    <a:lumMod val="75000"/>
                    <a:lumOff val="25000"/>
                  </a:schemeClr>
                </a:solidFill>
                <a:latin typeface="Helvetica"/>
                <a:ea typeface="Nexa Bold" charset="0"/>
                <a:cs typeface="Helvetica"/>
              </a:rPr>
              <a:t>une</a:t>
            </a:r>
            <a:r>
              <a:rPr lang="en-US" sz="2000" b="1" dirty="0">
                <a:solidFill>
                  <a:schemeClr val="tx1">
                    <a:lumMod val="75000"/>
                    <a:lumOff val="25000"/>
                  </a:schemeClr>
                </a:solidFill>
                <a:latin typeface="Helvetica"/>
                <a:ea typeface="Nexa Bold" charset="0"/>
                <a:cs typeface="Helvetica"/>
              </a:rPr>
              <a:t> </a:t>
            </a:r>
            <a:r>
              <a:rPr lang="en-US" sz="2000" b="1" dirty="0" err="1">
                <a:solidFill>
                  <a:schemeClr val="tx1">
                    <a:lumMod val="75000"/>
                    <a:lumOff val="25000"/>
                  </a:schemeClr>
                </a:solidFill>
                <a:latin typeface="Helvetica"/>
                <a:ea typeface="Nexa Bold" charset="0"/>
                <a:cs typeface="Helvetica"/>
              </a:rPr>
              <a:t>stratégie</a:t>
            </a:r>
            <a:r>
              <a:rPr lang="en-US" sz="2000" b="1" dirty="0">
                <a:solidFill>
                  <a:schemeClr val="tx1">
                    <a:lumMod val="75000"/>
                    <a:lumOff val="25000"/>
                  </a:schemeClr>
                </a:solidFill>
                <a:latin typeface="Helvetica"/>
                <a:ea typeface="Nexa Bold" charset="0"/>
                <a:cs typeface="Helvetica"/>
              </a:rPr>
              <a:t> de transition </a:t>
            </a:r>
            <a:r>
              <a:rPr lang="en-US" sz="2000" b="1" dirty="0" err="1">
                <a:solidFill>
                  <a:schemeClr val="tx1">
                    <a:lumMod val="75000"/>
                    <a:lumOff val="25000"/>
                  </a:schemeClr>
                </a:solidFill>
                <a:latin typeface="Helvetica"/>
                <a:ea typeface="Nexa Bold" charset="0"/>
                <a:cs typeface="Helvetica"/>
              </a:rPr>
              <a:t>énergétique</a:t>
            </a:r>
            <a:r>
              <a:rPr lang="en-US" sz="2000" b="1" dirty="0">
                <a:solidFill>
                  <a:schemeClr val="tx1">
                    <a:lumMod val="75000"/>
                    <a:lumOff val="25000"/>
                  </a:schemeClr>
                </a:solidFill>
                <a:latin typeface="Helvetica"/>
                <a:ea typeface="Nexa Bold" charset="0"/>
                <a:cs typeface="Helvetica"/>
              </a:rPr>
              <a:t> au </a:t>
            </a:r>
            <a:r>
              <a:rPr lang="en-US" sz="2000" b="1" dirty="0" err="1">
                <a:solidFill>
                  <a:schemeClr val="tx1">
                    <a:lumMod val="75000"/>
                    <a:lumOff val="25000"/>
                  </a:schemeClr>
                </a:solidFill>
                <a:latin typeface="Helvetica"/>
                <a:ea typeface="Nexa Bold" charset="0"/>
                <a:cs typeface="Helvetica"/>
              </a:rPr>
              <a:t>niveau</a:t>
            </a:r>
            <a:r>
              <a:rPr lang="en-US" sz="2000" b="1" dirty="0">
                <a:solidFill>
                  <a:schemeClr val="tx1">
                    <a:lumMod val="75000"/>
                    <a:lumOff val="25000"/>
                  </a:schemeClr>
                </a:solidFill>
                <a:latin typeface="Helvetica"/>
                <a:ea typeface="Nexa Bold" charset="0"/>
                <a:cs typeface="Helvetica"/>
              </a:rPr>
              <a:t> des </a:t>
            </a:r>
            <a:r>
              <a:rPr lang="en-US" sz="2000" b="1" dirty="0">
                <a:solidFill>
                  <a:srgbClr val="5A9C34"/>
                </a:solidFill>
                <a:latin typeface="Helvetica"/>
                <a:ea typeface="Nexa Bold" charset="0"/>
                <a:cs typeface="Helvetica"/>
              </a:rPr>
              <a:t>applications </a:t>
            </a:r>
            <a:r>
              <a:rPr lang="en-US" sz="2000" b="1" dirty="0" err="1">
                <a:solidFill>
                  <a:srgbClr val="5A9C34"/>
                </a:solidFill>
                <a:latin typeface="Helvetica"/>
                <a:ea typeface="Nexa Bold" charset="0"/>
                <a:cs typeface="Helvetica"/>
              </a:rPr>
              <a:t>énergivores</a:t>
            </a:r>
            <a:r>
              <a:rPr lang="en-US" sz="2000" b="1" dirty="0">
                <a:solidFill>
                  <a:srgbClr val="5A9C34"/>
                </a:solidFill>
                <a:latin typeface="Helvetica"/>
                <a:ea typeface="Nexa Bold" charset="0"/>
                <a:cs typeface="Helvetica"/>
              </a:rPr>
              <a:t> </a:t>
            </a:r>
            <a:r>
              <a:rPr lang="en-US" sz="2000" b="1" dirty="0">
                <a:solidFill>
                  <a:schemeClr val="tx1">
                    <a:lumMod val="75000"/>
                    <a:lumOff val="25000"/>
                  </a:schemeClr>
                </a:solidFill>
                <a:latin typeface="Helvetica"/>
                <a:ea typeface="Nexa Bold" charset="0"/>
                <a:cs typeface="Helvetica"/>
              </a:rPr>
              <a:t>des </a:t>
            </a:r>
            <a:r>
              <a:rPr lang="en-US" sz="2000" b="1" dirty="0">
                <a:solidFill>
                  <a:srgbClr val="5A9C34"/>
                </a:solidFill>
                <a:latin typeface="Helvetica"/>
                <a:ea typeface="Nexa Bold" charset="0"/>
                <a:cs typeface="Helvetica"/>
              </a:rPr>
              <a:t>exploitations </a:t>
            </a:r>
            <a:r>
              <a:rPr lang="en-US" sz="2000" b="1" dirty="0" err="1">
                <a:solidFill>
                  <a:srgbClr val="5A9C34"/>
                </a:solidFill>
                <a:latin typeface="Helvetica"/>
                <a:ea typeface="Nexa Bold" charset="0"/>
                <a:cs typeface="Helvetica"/>
              </a:rPr>
              <a:t>agricoles</a:t>
            </a:r>
            <a:endParaRPr lang="en-US" sz="2000" b="1" dirty="0">
              <a:solidFill>
                <a:srgbClr val="5A9C34"/>
              </a:solidFill>
              <a:latin typeface="Helvetica"/>
              <a:ea typeface="Nexa Bold" charset="0"/>
              <a:cs typeface="Helvetica"/>
            </a:endParaRPr>
          </a:p>
        </p:txBody>
      </p:sp>
      <p:sp>
        <p:nvSpPr>
          <p:cNvPr id="12" name="Rectangle 11"/>
          <p:cNvSpPr/>
          <p:nvPr/>
        </p:nvSpPr>
        <p:spPr>
          <a:xfrm>
            <a:off x="358346" y="625148"/>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698157"/>
            <a:ext cx="329296" cy="533604"/>
          </a:xfrm>
          <a:prstGeom prst="rect">
            <a:avLst/>
          </a:prstGeom>
        </p:spPr>
      </p:pic>
      <p:sp>
        <p:nvSpPr>
          <p:cNvPr id="14" name="TextBox 13"/>
          <p:cNvSpPr txBox="1"/>
          <p:nvPr/>
        </p:nvSpPr>
        <p:spPr>
          <a:xfrm>
            <a:off x="1265744" y="3221240"/>
            <a:ext cx="9660512" cy="646331"/>
          </a:xfrm>
          <a:prstGeom prst="rect">
            <a:avLst/>
          </a:prstGeom>
          <a:noFill/>
        </p:spPr>
        <p:txBody>
          <a:bodyPr wrap="square" rtlCol="0">
            <a:spAutoFit/>
          </a:bodyPr>
          <a:lstStyle/>
          <a:p>
            <a:pPr algn="ctr"/>
            <a:r>
              <a:rPr lang="en-US" dirty="0" err="1">
                <a:solidFill>
                  <a:schemeClr val="tx1">
                    <a:lumMod val="75000"/>
                    <a:lumOff val="25000"/>
                  </a:schemeClr>
                </a:solidFill>
                <a:latin typeface="Helvetica"/>
                <a:ea typeface="Nexa Bold" charset="0"/>
                <a:cs typeface="Helvetica"/>
              </a:rPr>
              <a:t>Optimiser</a:t>
            </a:r>
            <a:r>
              <a:rPr lang="en-US" dirty="0">
                <a:solidFill>
                  <a:schemeClr val="tx1">
                    <a:lumMod val="75000"/>
                    <a:lumOff val="25000"/>
                  </a:schemeClr>
                </a:solidFill>
                <a:latin typeface="Helvetica"/>
                <a:ea typeface="Nexa Bold" charset="0"/>
                <a:cs typeface="Helvetica"/>
              </a:rPr>
              <a:t> les </a:t>
            </a:r>
            <a:r>
              <a:rPr lang="en-US" dirty="0" err="1">
                <a:solidFill>
                  <a:schemeClr val="tx1">
                    <a:lumMod val="75000"/>
                    <a:lumOff val="25000"/>
                  </a:schemeClr>
                </a:solidFill>
                <a:latin typeface="Helvetica"/>
                <a:ea typeface="Nexa Bold" charset="0"/>
                <a:cs typeface="Helvetica"/>
              </a:rPr>
              <a:t>consommations</a:t>
            </a:r>
            <a:r>
              <a:rPr lang="en-US" dirty="0">
                <a:solidFill>
                  <a:schemeClr val="tx1">
                    <a:lumMod val="75000"/>
                    <a:lumOff val="25000"/>
                  </a:schemeClr>
                </a:solidFill>
                <a:latin typeface="Helvetica"/>
                <a:ea typeface="Nexa Bold" charset="0"/>
                <a:cs typeface="Helvetica"/>
              </a:rPr>
              <a:t> </a:t>
            </a:r>
            <a:r>
              <a:rPr lang="en-US" dirty="0" err="1">
                <a:solidFill>
                  <a:schemeClr val="tx1">
                    <a:lumMod val="75000"/>
                    <a:lumOff val="25000"/>
                  </a:schemeClr>
                </a:solidFill>
                <a:latin typeface="Helvetica"/>
                <a:ea typeface="Nexa Bold" charset="0"/>
                <a:cs typeface="Helvetica"/>
              </a:rPr>
              <a:t>énergétiques</a:t>
            </a:r>
            <a:r>
              <a:rPr lang="en-US" dirty="0">
                <a:solidFill>
                  <a:schemeClr val="tx1">
                    <a:lumMod val="75000"/>
                    <a:lumOff val="25000"/>
                  </a:schemeClr>
                </a:solidFill>
                <a:latin typeface="Helvetica"/>
                <a:ea typeface="Nexa Bold" charset="0"/>
                <a:cs typeface="Helvetica"/>
              </a:rPr>
              <a:t> par des </a:t>
            </a:r>
            <a:r>
              <a:rPr lang="en-US" dirty="0" err="1">
                <a:solidFill>
                  <a:schemeClr val="tx1">
                    <a:lumMod val="75000"/>
                    <a:lumOff val="25000"/>
                  </a:schemeClr>
                </a:solidFill>
                <a:latin typeface="Helvetica"/>
                <a:ea typeface="Nexa Bold" charset="0"/>
                <a:cs typeface="Helvetica"/>
              </a:rPr>
              <a:t>approches</a:t>
            </a:r>
            <a:r>
              <a:rPr lang="en-US" dirty="0">
                <a:solidFill>
                  <a:schemeClr val="tx1">
                    <a:lumMod val="75000"/>
                    <a:lumOff val="25000"/>
                  </a:schemeClr>
                </a:solidFill>
                <a:latin typeface="Helvetica"/>
                <a:ea typeface="Nexa Bold" charset="0"/>
                <a:cs typeface="Helvetica"/>
              </a:rPr>
              <a:t> </a:t>
            </a:r>
            <a:r>
              <a:rPr lang="en-US" dirty="0" err="1">
                <a:solidFill>
                  <a:schemeClr val="tx1">
                    <a:lumMod val="75000"/>
                    <a:lumOff val="25000"/>
                  </a:schemeClr>
                </a:solidFill>
                <a:latin typeface="Helvetica"/>
                <a:ea typeface="Nexa Bold" charset="0"/>
                <a:cs typeface="Helvetica"/>
              </a:rPr>
              <a:t>efficacité</a:t>
            </a:r>
            <a:r>
              <a:rPr lang="en-US" dirty="0">
                <a:solidFill>
                  <a:schemeClr val="tx1">
                    <a:lumMod val="75000"/>
                    <a:lumOff val="25000"/>
                  </a:schemeClr>
                </a:solidFill>
                <a:latin typeface="Helvetica"/>
                <a:ea typeface="Nexa Bold" charset="0"/>
                <a:cs typeface="Helvetica"/>
              </a:rPr>
              <a:t> </a:t>
            </a:r>
            <a:r>
              <a:rPr lang="en-US" dirty="0" err="1">
                <a:solidFill>
                  <a:schemeClr val="tx1">
                    <a:lumMod val="75000"/>
                    <a:lumOff val="25000"/>
                  </a:schemeClr>
                </a:solidFill>
                <a:latin typeface="Helvetica"/>
                <a:ea typeface="Nexa Bold" charset="0"/>
                <a:cs typeface="Helvetica"/>
              </a:rPr>
              <a:t>énergétique</a:t>
            </a:r>
            <a:r>
              <a:rPr lang="en-US" dirty="0">
                <a:solidFill>
                  <a:schemeClr val="tx1">
                    <a:lumMod val="75000"/>
                    <a:lumOff val="25000"/>
                  </a:schemeClr>
                </a:solidFill>
                <a:latin typeface="Helvetica"/>
                <a:ea typeface="Nexa Bold" charset="0"/>
                <a:cs typeface="Helvetica"/>
              </a:rPr>
              <a:t> et </a:t>
            </a:r>
            <a:r>
              <a:rPr lang="en-US" dirty="0" err="1">
                <a:solidFill>
                  <a:schemeClr val="tx1">
                    <a:lumMod val="75000"/>
                    <a:lumOff val="25000"/>
                  </a:schemeClr>
                </a:solidFill>
                <a:latin typeface="Helvetica"/>
                <a:ea typeface="Nexa Bold" charset="0"/>
                <a:cs typeface="Helvetica"/>
              </a:rPr>
              <a:t>énergie</a:t>
            </a:r>
            <a:r>
              <a:rPr lang="en-US" dirty="0">
                <a:solidFill>
                  <a:schemeClr val="tx1">
                    <a:lumMod val="75000"/>
                    <a:lumOff val="25000"/>
                  </a:schemeClr>
                </a:solidFill>
                <a:latin typeface="Helvetica"/>
                <a:ea typeface="Nexa Bold" charset="0"/>
                <a:cs typeface="Helvetica"/>
              </a:rPr>
              <a:t> </a:t>
            </a:r>
            <a:r>
              <a:rPr lang="en-US" dirty="0" err="1">
                <a:solidFill>
                  <a:schemeClr val="tx1">
                    <a:lumMod val="75000"/>
                    <a:lumOff val="25000"/>
                  </a:schemeClr>
                </a:solidFill>
                <a:latin typeface="Helvetica"/>
                <a:ea typeface="Nexa Bold" charset="0"/>
                <a:cs typeface="Helvetica"/>
              </a:rPr>
              <a:t>renouvlables</a:t>
            </a:r>
            <a:endParaRPr lang="en-US" dirty="0">
              <a:solidFill>
                <a:srgbClr val="5A9C34"/>
              </a:solidFill>
              <a:latin typeface="Helvetica"/>
              <a:ea typeface="Nexa Bold" charset="0"/>
              <a:cs typeface="Helvetica"/>
            </a:endParaRPr>
          </a:p>
        </p:txBody>
      </p:sp>
      <p:grpSp>
        <p:nvGrpSpPr>
          <p:cNvPr id="9" name="Group 8"/>
          <p:cNvGrpSpPr/>
          <p:nvPr/>
        </p:nvGrpSpPr>
        <p:grpSpPr>
          <a:xfrm>
            <a:off x="4690961" y="4747616"/>
            <a:ext cx="5207419" cy="1132225"/>
            <a:chOff x="5419941" y="4271046"/>
            <a:chExt cx="5207419" cy="1132225"/>
          </a:xfrm>
        </p:grpSpPr>
        <p:sp>
          <p:nvSpPr>
            <p:cNvPr id="20" name="Rectangle 19"/>
            <p:cNvSpPr/>
            <p:nvPr/>
          </p:nvSpPr>
          <p:spPr>
            <a:xfrm>
              <a:off x="5419941" y="4271046"/>
              <a:ext cx="5207419" cy="461665"/>
            </a:xfrm>
            <a:prstGeom prst="rect">
              <a:avLst/>
            </a:prstGeom>
          </p:spPr>
          <p:txBody>
            <a:bodyPr wrap="square">
              <a:spAutoFit/>
            </a:bodyPr>
            <a:lstStyle/>
            <a:p>
              <a:r>
                <a:rPr lang="en-US" sz="1200" dirty="0">
                  <a:solidFill>
                    <a:schemeClr val="tx1">
                      <a:lumMod val="75000"/>
                      <a:lumOff val="25000"/>
                    </a:schemeClr>
                  </a:solidFill>
                  <a:latin typeface="Roboto Medium" charset="0"/>
                  <a:ea typeface="Roboto Medium" charset="0"/>
                  <a:cs typeface="Roboto Medium" charset="0"/>
                </a:rPr>
                <a:t>• </a:t>
              </a:r>
              <a:r>
                <a:rPr lang="en-US" sz="1200" dirty="0" err="1">
                  <a:solidFill>
                    <a:schemeClr val="tx1">
                      <a:lumMod val="75000"/>
                      <a:lumOff val="25000"/>
                    </a:schemeClr>
                  </a:solidFill>
                  <a:latin typeface="Roboto Medium" charset="0"/>
                  <a:ea typeface="Roboto Medium" charset="0"/>
                  <a:cs typeface="Roboto Medium" charset="0"/>
                </a:rPr>
                <a:t>Résoudre</a:t>
              </a:r>
              <a:r>
                <a:rPr lang="en-US" sz="1200" dirty="0">
                  <a:solidFill>
                    <a:schemeClr val="tx1">
                      <a:lumMod val="75000"/>
                      <a:lumOff val="25000"/>
                    </a:schemeClr>
                  </a:solidFill>
                  <a:latin typeface="Roboto Medium" charset="0"/>
                  <a:ea typeface="Roboto Medium" charset="0"/>
                  <a:cs typeface="Roboto Medium" charset="0"/>
                </a:rPr>
                <a:t> le </a:t>
              </a:r>
              <a:r>
                <a:rPr lang="en-US" sz="1200" dirty="0" err="1">
                  <a:solidFill>
                    <a:schemeClr val="tx1">
                      <a:lumMod val="75000"/>
                      <a:lumOff val="25000"/>
                    </a:schemeClr>
                  </a:solidFill>
                  <a:latin typeface="Roboto Medium" charset="0"/>
                  <a:ea typeface="Roboto Medium" charset="0"/>
                  <a:cs typeface="Roboto Medium" charset="0"/>
                </a:rPr>
                <a:t>problème</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lié</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à</a:t>
              </a:r>
              <a:r>
                <a:rPr lang="en-US" sz="1200" dirty="0">
                  <a:solidFill>
                    <a:schemeClr val="tx1">
                      <a:lumMod val="75000"/>
                      <a:lumOff val="25000"/>
                    </a:schemeClr>
                  </a:solidFill>
                  <a:latin typeface="Roboto Thin" charset="0"/>
                  <a:ea typeface="Roboto Thin" charset="0"/>
                  <a:cs typeface="Roboto Thin" charset="0"/>
                </a:rPr>
                <a:t> la </a:t>
              </a:r>
              <a:r>
                <a:rPr lang="en-US" sz="1200" dirty="0" err="1">
                  <a:solidFill>
                    <a:schemeClr val="tx1">
                      <a:lumMod val="75000"/>
                      <a:lumOff val="25000"/>
                    </a:schemeClr>
                  </a:solidFill>
                  <a:latin typeface="Roboto Thin" charset="0"/>
                  <a:ea typeface="Roboto Thin" charset="0"/>
                  <a:cs typeface="Roboto Thin" charset="0"/>
                </a:rPr>
                <a:t>stabilité</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d’approvisionnement</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énergétique</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d’une</a:t>
              </a:r>
              <a:r>
                <a:rPr lang="en-US" sz="1200" dirty="0">
                  <a:solidFill>
                    <a:schemeClr val="tx1">
                      <a:lumMod val="75000"/>
                      <a:lumOff val="25000"/>
                    </a:schemeClr>
                  </a:solidFill>
                  <a:latin typeface="Roboto Thin" charset="0"/>
                  <a:ea typeface="Roboto Thin" charset="0"/>
                  <a:cs typeface="Roboto Thin" charset="0"/>
                </a:rPr>
                <a:t> part et </a:t>
              </a:r>
              <a:r>
                <a:rPr lang="en-US" sz="1200" dirty="0" err="1">
                  <a:solidFill>
                    <a:schemeClr val="tx1">
                      <a:lumMod val="75000"/>
                      <a:lumOff val="25000"/>
                    </a:schemeClr>
                  </a:solidFill>
                  <a:latin typeface="Roboto Thin" charset="0"/>
                  <a:ea typeface="Roboto Thin" charset="0"/>
                  <a:cs typeface="Roboto Thin" charset="0"/>
                </a:rPr>
                <a:t>réduire</a:t>
              </a:r>
              <a:r>
                <a:rPr lang="en-US" sz="1200" dirty="0">
                  <a:solidFill>
                    <a:schemeClr val="tx1">
                      <a:lumMod val="75000"/>
                      <a:lumOff val="25000"/>
                    </a:schemeClr>
                  </a:solidFill>
                  <a:latin typeface="Roboto Thin" charset="0"/>
                  <a:ea typeface="Roboto Thin" charset="0"/>
                  <a:cs typeface="Roboto Thin" charset="0"/>
                </a:rPr>
                <a:t> la </a:t>
              </a:r>
              <a:r>
                <a:rPr lang="en-US" sz="1200" dirty="0" err="1">
                  <a:solidFill>
                    <a:schemeClr val="tx1">
                      <a:lumMod val="75000"/>
                      <a:lumOff val="25000"/>
                    </a:schemeClr>
                  </a:solidFill>
                  <a:latin typeface="Roboto Thin" charset="0"/>
                  <a:ea typeface="Roboto Thin" charset="0"/>
                  <a:cs typeface="Roboto Thin" charset="0"/>
                </a:rPr>
                <a:t>consommation</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énergétique</a:t>
              </a:r>
              <a:r>
                <a:rPr lang="en-US" sz="1200" dirty="0">
                  <a:solidFill>
                    <a:schemeClr val="tx1">
                      <a:lumMod val="75000"/>
                      <a:lumOff val="25000"/>
                    </a:schemeClr>
                  </a:solidFill>
                  <a:latin typeface="Roboto Thin" charset="0"/>
                  <a:ea typeface="Roboto Thin" charset="0"/>
                  <a:cs typeface="Roboto Thin" charset="0"/>
                </a:rPr>
                <a:t> </a:t>
              </a:r>
              <a:r>
                <a:rPr lang="en-US" sz="1200" dirty="0" err="1">
                  <a:solidFill>
                    <a:schemeClr val="tx1">
                      <a:lumMod val="75000"/>
                      <a:lumOff val="25000"/>
                    </a:schemeClr>
                  </a:solidFill>
                  <a:latin typeface="Roboto Thin" charset="0"/>
                  <a:ea typeface="Roboto Thin" charset="0"/>
                  <a:cs typeface="Roboto Thin" charset="0"/>
                </a:rPr>
                <a:t>d’autre</a:t>
              </a:r>
              <a:r>
                <a:rPr lang="en-US" sz="1200" dirty="0">
                  <a:solidFill>
                    <a:schemeClr val="tx1">
                      <a:lumMod val="75000"/>
                      <a:lumOff val="25000"/>
                    </a:schemeClr>
                  </a:solidFill>
                  <a:latin typeface="Roboto Thin" charset="0"/>
                  <a:ea typeface="Roboto Thin" charset="0"/>
                  <a:cs typeface="Roboto Thin" charset="0"/>
                </a:rPr>
                <a:t> part.</a:t>
              </a:r>
            </a:p>
          </p:txBody>
        </p:sp>
        <p:sp>
          <p:nvSpPr>
            <p:cNvPr id="15" name="Rectangle 14"/>
            <p:cNvSpPr/>
            <p:nvPr/>
          </p:nvSpPr>
          <p:spPr>
            <a:xfrm>
              <a:off x="5419941" y="4941606"/>
              <a:ext cx="5207419" cy="461665"/>
            </a:xfrm>
            <a:prstGeom prst="rect">
              <a:avLst/>
            </a:prstGeom>
          </p:spPr>
          <p:txBody>
            <a:bodyPr wrap="square">
              <a:spAutoFit/>
            </a:bodyPr>
            <a:lstStyle/>
            <a:p>
              <a:r>
                <a:rPr lang="fr-FR" sz="1200" dirty="0">
                  <a:solidFill>
                    <a:schemeClr val="tx2"/>
                  </a:solidFill>
                  <a:latin typeface="Roboto medium"/>
                  <a:ea typeface="Times New Roman" panose="02020603050405020304" pitchFamily="18" charset="0"/>
                  <a:cs typeface="Roboto medium"/>
                </a:rPr>
                <a:t>• Réduire la facture énergétique</a:t>
              </a:r>
              <a:r>
                <a:rPr lang="fr-FR" sz="1200" dirty="0">
                  <a:solidFill>
                    <a:schemeClr val="tx1">
                      <a:lumMod val="75000"/>
                      <a:lumOff val="25000"/>
                    </a:schemeClr>
                  </a:solidFill>
                  <a:latin typeface="Roboto Thin" charset="0"/>
                  <a:ea typeface="Roboto Thin" charset="0"/>
                  <a:cs typeface="Roboto Thin" charset="0"/>
                </a:rPr>
                <a:t>/ Opter pour un système autonome en approvisionnement énergétique </a:t>
              </a:r>
              <a:r>
                <a:rPr lang="fr-FR" sz="1200" dirty="0" err="1">
                  <a:solidFill>
                    <a:schemeClr val="tx1">
                      <a:lumMod val="75000"/>
                      <a:lumOff val="25000"/>
                    </a:schemeClr>
                  </a:solidFill>
                  <a:latin typeface="Roboto Thin" charset="0"/>
                  <a:ea typeface="Roboto Thin" charset="0"/>
                  <a:cs typeface="Roboto Thin" charset="0"/>
                </a:rPr>
                <a:t>asé</a:t>
              </a:r>
              <a:r>
                <a:rPr lang="fr-FR" sz="1200" dirty="0">
                  <a:solidFill>
                    <a:schemeClr val="tx1">
                      <a:lumMod val="75000"/>
                      <a:lumOff val="25000"/>
                    </a:schemeClr>
                  </a:solidFill>
                  <a:latin typeface="Roboto Thin" charset="0"/>
                  <a:ea typeface="Roboto Thin" charset="0"/>
                  <a:cs typeface="Roboto Thin" charset="0"/>
                </a:rPr>
                <a:t> sur les énergies renouvelables</a:t>
              </a:r>
              <a:endParaRPr lang="en-US" sz="1200" dirty="0">
                <a:solidFill>
                  <a:schemeClr val="tx1">
                    <a:lumMod val="75000"/>
                    <a:lumOff val="25000"/>
                  </a:schemeClr>
                </a:solidFill>
                <a:latin typeface="Roboto Thin" charset="0"/>
                <a:ea typeface="Roboto Thin" charset="0"/>
                <a:cs typeface="Roboto Thin" charset="0"/>
              </a:endParaRPr>
            </a:p>
          </p:txBody>
        </p:sp>
      </p:grpSp>
      <p:pic>
        <p:nvPicPr>
          <p:cNvPr id="2" name="Picture 1" descr="z.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3620" y="4079288"/>
            <a:ext cx="1981200" cy="2468880"/>
          </a:xfrm>
          <a:prstGeom prst="rect">
            <a:avLst/>
          </a:prstGeom>
        </p:spPr>
      </p:pic>
      <p:sp>
        <p:nvSpPr>
          <p:cNvPr id="3" name="TextBox 2"/>
          <p:cNvSpPr txBox="1"/>
          <p:nvPr/>
        </p:nvSpPr>
        <p:spPr>
          <a:xfrm>
            <a:off x="1875069" y="658439"/>
            <a:ext cx="8441862" cy="646331"/>
          </a:xfrm>
          <a:prstGeom prst="rect">
            <a:avLst/>
          </a:prstGeom>
          <a:noFill/>
        </p:spPr>
        <p:txBody>
          <a:bodyPr wrap="none" rtlCol="0">
            <a:spAutoFit/>
          </a:bodyPr>
          <a:lstStyle/>
          <a:p>
            <a:r>
              <a:rPr lang="en-US" sz="3600" b="1" dirty="0">
                <a:solidFill>
                  <a:srgbClr val="FFFFFF"/>
                </a:solidFill>
                <a:latin typeface="Helvetica Neue"/>
                <a:cs typeface="Helvetica Neue"/>
              </a:rPr>
              <a:t>Solution </a:t>
            </a:r>
            <a:r>
              <a:rPr lang="en-US" sz="3600" b="1" dirty="0" err="1">
                <a:solidFill>
                  <a:srgbClr val="FFFFFF"/>
                </a:solidFill>
                <a:latin typeface="Helvetica Neue"/>
                <a:cs typeface="Helvetica Neue"/>
              </a:rPr>
              <a:t>stratégique</a:t>
            </a:r>
            <a:r>
              <a:rPr lang="en-US" sz="3600" b="1" dirty="0">
                <a:solidFill>
                  <a:srgbClr val="FFFFFF"/>
                </a:solidFill>
                <a:latin typeface="Helvetica Neue"/>
                <a:cs typeface="Helvetica Neue"/>
              </a:rPr>
              <a:t> et visions du GIE</a:t>
            </a:r>
          </a:p>
        </p:txBody>
      </p:sp>
    </p:spTree>
    <p:extLst>
      <p:ext uri="{BB962C8B-B14F-4D97-AF65-F5344CB8AC3E}">
        <p14:creationId xmlns:p14="http://schemas.microsoft.com/office/powerpoint/2010/main" val="283528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down)">
                                      <p:cBhvr>
                                        <p:cTn id="28" dur="500"/>
                                        <p:tgtEl>
                                          <p:spTgt spid="14"/>
                                        </p:tgtEl>
                                      </p:cBhvr>
                                    </p:animEffect>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12" grpId="0" animBg="1"/>
      <p:bldP spid="1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5885" y="6301947"/>
            <a:ext cx="1179718" cy="246221"/>
          </a:xfrm>
          <a:prstGeom prst="rect">
            <a:avLst/>
          </a:prstGeom>
          <a:noFill/>
        </p:spPr>
        <p:txBody>
          <a:bodyPr wrap="none" rtlCol="0">
            <a:spAutoFit/>
          </a:bodyPr>
          <a:lstStyle/>
          <a:p>
            <a:pPr algn="r"/>
            <a:r>
              <a:rPr lang="en-US" sz="1000" dirty="0" err="1">
                <a:solidFill>
                  <a:schemeClr val="tx1">
                    <a:lumMod val="75000"/>
                    <a:lumOff val="25000"/>
                  </a:schemeClr>
                </a:solidFill>
                <a:latin typeface="Roboto Medium" charset="0"/>
                <a:ea typeface="Roboto Medium" charset="0"/>
                <a:cs typeface="Roboto Medium" charset="0"/>
              </a:rPr>
              <a:t>www.ecotaqa.ma</a:t>
            </a:r>
            <a:endParaRPr lang="en-US" sz="1000" dirty="0">
              <a:solidFill>
                <a:schemeClr val="tx1">
                  <a:lumMod val="75000"/>
                  <a:lumOff val="25000"/>
                </a:schemeClr>
              </a:solidFill>
              <a:latin typeface="Roboto Thin" charset="0"/>
              <a:ea typeface="Roboto Thin" charset="0"/>
              <a:cs typeface="Roboto Thin" charset="0"/>
            </a:endParaRPr>
          </a:p>
        </p:txBody>
      </p:sp>
      <p:sp>
        <p:nvSpPr>
          <p:cNvPr id="19" name="TextBox 18"/>
          <p:cNvSpPr txBox="1"/>
          <p:nvPr/>
        </p:nvSpPr>
        <p:spPr>
          <a:xfrm>
            <a:off x="1265744" y="705777"/>
            <a:ext cx="9660512" cy="769441"/>
          </a:xfrm>
          <a:prstGeom prst="rect">
            <a:avLst/>
          </a:prstGeom>
          <a:noFill/>
        </p:spPr>
        <p:txBody>
          <a:bodyPr wrap="square" rtlCol="0">
            <a:spAutoFit/>
          </a:bodyPr>
          <a:lstStyle/>
          <a:p>
            <a:r>
              <a:rPr lang="en-US" sz="2200" b="1" dirty="0" err="1">
                <a:solidFill>
                  <a:schemeClr val="tx1">
                    <a:lumMod val="75000"/>
                    <a:lumOff val="25000"/>
                  </a:schemeClr>
                </a:solidFill>
                <a:latin typeface="Helvetica Neue"/>
                <a:ea typeface="Nexa Bold" charset="0"/>
                <a:cs typeface="Helvetica Neue"/>
              </a:rPr>
              <a:t>Approche</a:t>
            </a:r>
            <a:r>
              <a:rPr lang="en-US" sz="2200" b="1" dirty="0">
                <a:solidFill>
                  <a:schemeClr val="tx1">
                    <a:lumMod val="75000"/>
                    <a:lumOff val="25000"/>
                  </a:schemeClr>
                </a:solidFill>
                <a:latin typeface="Helvetica Neue"/>
                <a:ea typeface="Nexa Bold" charset="0"/>
                <a:cs typeface="Helvetica Neue"/>
              </a:rPr>
              <a:t> </a:t>
            </a:r>
            <a:r>
              <a:rPr lang="en-US" sz="2200" b="1" dirty="0" err="1">
                <a:solidFill>
                  <a:schemeClr val="tx1">
                    <a:lumMod val="75000"/>
                    <a:lumOff val="25000"/>
                  </a:schemeClr>
                </a:solidFill>
                <a:latin typeface="Helvetica Neue"/>
                <a:ea typeface="Nexa Bold" charset="0"/>
                <a:cs typeface="Helvetica Neue"/>
              </a:rPr>
              <a:t>méthodologique</a:t>
            </a:r>
            <a:r>
              <a:rPr lang="en-US" sz="2200" b="1" dirty="0">
                <a:solidFill>
                  <a:schemeClr val="tx1">
                    <a:lumMod val="75000"/>
                    <a:lumOff val="25000"/>
                  </a:schemeClr>
                </a:solidFill>
                <a:latin typeface="Helvetica Neue"/>
                <a:ea typeface="Nexa Bold" charset="0"/>
                <a:cs typeface="Helvetica Neue"/>
              </a:rPr>
              <a:t> du GIE pour </a:t>
            </a:r>
            <a:r>
              <a:rPr lang="en-US" sz="2200" b="1" dirty="0" err="1">
                <a:solidFill>
                  <a:schemeClr val="tx1">
                    <a:lumMod val="75000"/>
                    <a:lumOff val="25000"/>
                  </a:schemeClr>
                </a:solidFill>
                <a:latin typeface="Helvetica Neue"/>
                <a:ea typeface="Nexa Bold" charset="0"/>
                <a:cs typeface="Helvetica Neue"/>
              </a:rPr>
              <a:t>mettre</a:t>
            </a:r>
            <a:r>
              <a:rPr lang="en-US" sz="2200" b="1" dirty="0">
                <a:solidFill>
                  <a:schemeClr val="tx1">
                    <a:lumMod val="75000"/>
                    <a:lumOff val="25000"/>
                  </a:schemeClr>
                </a:solidFill>
                <a:latin typeface="Helvetica Neue"/>
                <a:ea typeface="Nexa Bold" charset="0"/>
                <a:cs typeface="Helvetica Neue"/>
              </a:rPr>
              <a:t> en place la </a:t>
            </a:r>
            <a:r>
              <a:rPr lang="en-US" sz="2200" b="1" dirty="0" err="1">
                <a:solidFill>
                  <a:schemeClr val="tx1">
                    <a:lumMod val="75000"/>
                    <a:lumOff val="25000"/>
                  </a:schemeClr>
                </a:solidFill>
                <a:latin typeface="Helvetica Neue"/>
                <a:ea typeface="Nexa Bold" charset="0"/>
                <a:cs typeface="Helvetica Neue"/>
              </a:rPr>
              <a:t>stratégie</a:t>
            </a:r>
            <a:r>
              <a:rPr lang="en-US" sz="2200" b="1" dirty="0">
                <a:solidFill>
                  <a:schemeClr val="tx1">
                    <a:lumMod val="75000"/>
                    <a:lumOff val="25000"/>
                  </a:schemeClr>
                </a:solidFill>
                <a:latin typeface="Helvetica Neue"/>
                <a:ea typeface="Nexa Bold" charset="0"/>
                <a:cs typeface="Helvetica Neue"/>
              </a:rPr>
              <a:t> de </a:t>
            </a:r>
            <a:r>
              <a:rPr lang="en-US" sz="2200" b="1" dirty="0">
                <a:solidFill>
                  <a:srgbClr val="5A9C34"/>
                </a:solidFill>
                <a:latin typeface="Helvetica Neue"/>
                <a:ea typeface="Nexa Bold" charset="0"/>
                <a:cs typeface="Helvetica Neue"/>
              </a:rPr>
              <a:t>transition </a:t>
            </a:r>
            <a:r>
              <a:rPr lang="en-US" sz="2200" b="1" dirty="0" err="1">
                <a:solidFill>
                  <a:srgbClr val="5A9C34"/>
                </a:solidFill>
                <a:latin typeface="Helvetica Neue"/>
                <a:ea typeface="Nexa Bold" charset="0"/>
                <a:cs typeface="Helvetica Neue"/>
              </a:rPr>
              <a:t>énergétique</a:t>
            </a:r>
            <a:endParaRPr lang="en-US" sz="2200" b="1" dirty="0">
              <a:solidFill>
                <a:srgbClr val="5A9C34"/>
              </a:solidFill>
              <a:latin typeface="Helvetica Neue"/>
              <a:ea typeface="Nexa Bold" charset="0"/>
              <a:cs typeface="Helvetica Neue"/>
            </a:endParaRPr>
          </a:p>
        </p:txBody>
      </p:sp>
      <p:sp>
        <p:nvSpPr>
          <p:cNvPr id="11" name="Freeform 10"/>
          <p:cNvSpPr>
            <a:spLocks noChangeArrowheads="1"/>
          </p:cNvSpPr>
          <p:nvPr/>
        </p:nvSpPr>
        <p:spPr bwMode="auto">
          <a:xfrm>
            <a:off x="537406" y="501364"/>
            <a:ext cx="365154" cy="407098"/>
          </a:xfrm>
          <a:custGeom>
            <a:avLst/>
            <a:gdLst>
              <a:gd name="T0" fmla="*/ 6562 w 9250"/>
              <a:gd name="T1" fmla="*/ 813 h 10313"/>
              <a:gd name="T2" fmla="*/ 8874 w 9250"/>
              <a:gd name="T3" fmla="*/ 1313 h 10313"/>
              <a:gd name="T4" fmla="*/ 8874 w 9250"/>
              <a:gd name="T5" fmla="*/ 1531 h 10313"/>
              <a:gd name="T6" fmla="*/ 7593 w 9250"/>
              <a:gd name="T7" fmla="*/ 1406 h 10313"/>
              <a:gd name="T8" fmla="*/ 4999 w 9250"/>
              <a:gd name="T9" fmla="*/ 1781 h 10313"/>
              <a:gd name="T10" fmla="*/ 3938 w 9250"/>
              <a:gd name="T11" fmla="*/ 4438 h 10313"/>
              <a:gd name="T12" fmla="*/ 2406 w 9250"/>
              <a:gd name="T13" fmla="*/ 7624 h 10313"/>
              <a:gd name="T14" fmla="*/ 2000 w 9250"/>
              <a:gd name="T15" fmla="*/ 9187 h 10313"/>
              <a:gd name="T16" fmla="*/ 3219 w 9250"/>
              <a:gd name="T17" fmla="*/ 8280 h 10313"/>
              <a:gd name="T18" fmla="*/ 4375 w 9250"/>
              <a:gd name="T19" fmla="*/ 6562 h 10313"/>
              <a:gd name="T20" fmla="*/ 5030 w 9250"/>
              <a:gd name="T21" fmla="*/ 5468 h 10313"/>
              <a:gd name="T22" fmla="*/ 5280 w 9250"/>
              <a:gd name="T23" fmla="*/ 5343 h 10313"/>
              <a:gd name="T24" fmla="*/ 5030 w 9250"/>
              <a:gd name="T25" fmla="*/ 5999 h 10313"/>
              <a:gd name="T26" fmla="*/ 3313 w 9250"/>
              <a:gd name="T27" fmla="*/ 8749 h 10313"/>
              <a:gd name="T28" fmla="*/ 1813 w 9250"/>
              <a:gd name="T29" fmla="*/ 10312 h 10313"/>
              <a:gd name="T30" fmla="*/ 750 w 9250"/>
              <a:gd name="T31" fmla="*/ 9780 h 10313"/>
              <a:gd name="T32" fmla="*/ 0 w 9250"/>
              <a:gd name="T33" fmla="*/ 8968 h 10313"/>
              <a:gd name="T34" fmla="*/ 625 w 9250"/>
              <a:gd name="T35" fmla="*/ 7249 h 10313"/>
              <a:gd name="T36" fmla="*/ 1969 w 9250"/>
              <a:gd name="T37" fmla="*/ 4500 h 10313"/>
              <a:gd name="T38" fmla="*/ 3250 w 9250"/>
              <a:gd name="T39" fmla="*/ 1906 h 10313"/>
              <a:gd name="T40" fmla="*/ 1625 w 9250"/>
              <a:gd name="T41" fmla="*/ 1813 h 10313"/>
              <a:gd name="T42" fmla="*/ 969 w 9250"/>
              <a:gd name="T43" fmla="*/ 1188 h 10313"/>
              <a:gd name="T44" fmla="*/ 1063 w 9250"/>
              <a:gd name="T45" fmla="*/ 688 h 10313"/>
              <a:gd name="T46" fmla="*/ 1219 w 9250"/>
              <a:gd name="T47" fmla="*/ 563 h 10313"/>
              <a:gd name="T48" fmla="*/ 1437 w 9250"/>
              <a:gd name="T49" fmla="*/ 969 h 10313"/>
              <a:gd name="T50" fmla="*/ 2594 w 9250"/>
              <a:gd name="T51" fmla="*/ 1188 h 10313"/>
              <a:gd name="T52" fmla="*/ 3750 w 9250"/>
              <a:gd name="T53" fmla="*/ 594 h 10313"/>
              <a:gd name="T54" fmla="*/ 3656 w 9250"/>
              <a:gd name="T55" fmla="*/ 219 h 10313"/>
              <a:gd name="T56" fmla="*/ 3625 w 9250"/>
              <a:gd name="T57" fmla="*/ 31 h 10313"/>
              <a:gd name="T58" fmla="*/ 4250 w 9250"/>
              <a:gd name="T59" fmla="*/ 62 h 10313"/>
              <a:gd name="T60" fmla="*/ 4780 w 9250"/>
              <a:gd name="T61" fmla="*/ 531 h 10313"/>
              <a:gd name="T62" fmla="*/ 5124 w 9250"/>
              <a:gd name="T63" fmla="*/ 938 h 10313"/>
              <a:gd name="T64" fmla="*/ 5999 w 9250"/>
              <a:gd name="T65" fmla="*/ 844 h 10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50" h="10313">
                <a:moveTo>
                  <a:pt x="6562" y="813"/>
                </a:moveTo>
                <a:lnTo>
                  <a:pt x="6562" y="813"/>
                </a:lnTo>
                <a:cubicBezTo>
                  <a:pt x="7062" y="813"/>
                  <a:pt x="7530" y="875"/>
                  <a:pt x="7937" y="969"/>
                </a:cubicBezTo>
                <a:cubicBezTo>
                  <a:pt x="8312" y="1094"/>
                  <a:pt x="8624" y="1188"/>
                  <a:pt x="8874" y="1313"/>
                </a:cubicBezTo>
                <a:cubicBezTo>
                  <a:pt x="9093" y="1438"/>
                  <a:pt x="9218" y="1531"/>
                  <a:pt x="9218" y="1594"/>
                </a:cubicBezTo>
                <a:cubicBezTo>
                  <a:pt x="9249" y="1656"/>
                  <a:pt x="9124" y="1625"/>
                  <a:pt x="8874" y="1531"/>
                </a:cubicBezTo>
                <a:cubicBezTo>
                  <a:pt x="8655" y="1438"/>
                  <a:pt x="8437" y="1375"/>
                  <a:pt x="8249" y="1375"/>
                </a:cubicBezTo>
                <a:cubicBezTo>
                  <a:pt x="8062" y="1375"/>
                  <a:pt x="7843" y="1375"/>
                  <a:pt x="7593" y="1406"/>
                </a:cubicBezTo>
                <a:cubicBezTo>
                  <a:pt x="7312" y="1469"/>
                  <a:pt x="6999" y="1500"/>
                  <a:pt x="6593" y="1594"/>
                </a:cubicBezTo>
                <a:cubicBezTo>
                  <a:pt x="6187" y="1656"/>
                  <a:pt x="5655" y="1719"/>
                  <a:pt x="4999" y="1781"/>
                </a:cubicBezTo>
                <a:cubicBezTo>
                  <a:pt x="4968" y="2063"/>
                  <a:pt x="4843" y="2438"/>
                  <a:pt x="4624" y="2906"/>
                </a:cubicBezTo>
                <a:cubicBezTo>
                  <a:pt x="4438" y="3375"/>
                  <a:pt x="4188" y="3875"/>
                  <a:pt x="3938" y="4438"/>
                </a:cubicBezTo>
                <a:cubicBezTo>
                  <a:pt x="3656" y="4969"/>
                  <a:pt x="3406" y="5530"/>
                  <a:pt x="3125" y="6093"/>
                </a:cubicBezTo>
                <a:cubicBezTo>
                  <a:pt x="2844" y="6655"/>
                  <a:pt x="2594" y="7155"/>
                  <a:pt x="2406" y="7624"/>
                </a:cubicBezTo>
                <a:cubicBezTo>
                  <a:pt x="2188" y="8093"/>
                  <a:pt x="2031" y="8468"/>
                  <a:pt x="1938" y="8749"/>
                </a:cubicBezTo>
                <a:cubicBezTo>
                  <a:pt x="1875" y="9030"/>
                  <a:pt x="1875" y="9187"/>
                  <a:pt x="2000" y="9187"/>
                </a:cubicBezTo>
                <a:cubicBezTo>
                  <a:pt x="2188" y="9187"/>
                  <a:pt x="2375" y="9093"/>
                  <a:pt x="2594" y="8937"/>
                </a:cubicBezTo>
                <a:cubicBezTo>
                  <a:pt x="2781" y="8749"/>
                  <a:pt x="3000" y="8562"/>
                  <a:pt x="3219" y="8280"/>
                </a:cubicBezTo>
                <a:cubicBezTo>
                  <a:pt x="3406" y="8030"/>
                  <a:pt x="3625" y="7749"/>
                  <a:pt x="3844" y="7437"/>
                </a:cubicBezTo>
                <a:cubicBezTo>
                  <a:pt x="4031" y="7124"/>
                  <a:pt x="4219" y="6843"/>
                  <a:pt x="4375" y="6562"/>
                </a:cubicBezTo>
                <a:cubicBezTo>
                  <a:pt x="4563" y="6280"/>
                  <a:pt x="4687" y="6062"/>
                  <a:pt x="4811" y="5843"/>
                </a:cubicBezTo>
                <a:cubicBezTo>
                  <a:pt x="4905" y="5655"/>
                  <a:pt x="4999" y="5530"/>
                  <a:pt x="5030" y="5468"/>
                </a:cubicBezTo>
                <a:cubicBezTo>
                  <a:pt x="5062" y="5437"/>
                  <a:pt x="5124" y="5374"/>
                  <a:pt x="5155" y="5343"/>
                </a:cubicBezTo>
                <a:cubicBezTo>
                  <a:pt x="5218" y="5343"/>
                  <a:pt x="5249" y="5343"/>
                  <a:pt x="5280" y="5343"/>
                </a:cubicBezTo>
                <a:cubicBezTo>
                  <a:pt x="5312" y="5374"/>
                  <a:pt x="5312" y="5437"/>
                  <a:pt x="5280" y="5562"/>
                </a:cubicBezTo>
                <a:cubicBezTo>
                  <a:pt x="5218" y="5655"/>
                  <a:pt x="5155" y="5812"/>
                  <a:pt x="5030" y="5999"/>
                </a:cubicBezTo>
                <a:cubicBezTo>
                  <a:pt x="4749" y="6405"/>
                  <a:pt x="4469" y="6843"/>
                  <a:pt x="4188" y="7343"/>
                </a:cubicBezTo>
                <a:cubicBezTo>
                  <a:pt x="3906" y="7843"/>
                  <a:pt x="3594" y="8312"/>
                  <a:pt x="3313" y="8749"/>
                </a:cubicBezTo>
                <a:cubicBezTo>
                  <a:pt x="3031" y="9187"/>
                  <a:pt x="2750" y="9562"/>
                  <a:pt x="2500" y="9874"/>
                </a:cubicBezTo>
                <a:cubicBezTo>
                  <a:pt x="2250" y="10155"/>
                  <a:pt x="2000" y="10312"/>
                  <a:pt x="1813" y="10312"/>
                </a:cubicBezTo>
                <a:cubicBezTo>
                  <a:pt x="1719" y="10312"/>
                  <a:pt x="1562" y="10249"/>
                  <a:pt x="1344" y="10155"/>
                </a:cubicBezTo>
                <a:cubicBezTo>
                  <a:pt x="1156" y="10030"/>
                  <a:pt x="938" y="9905"/>
                  <a:pt x="750" y="9780"/>
                </a:cubicBezTo>
                <a:cubicBezTo>
                  <a:pt x="563" y="9624"/>
                  <a:pt x="375" y="9499"/>
                  <a:pt x="219" y="9343"/>
                </a:cubicBezTo>
                <a:cubicBezTo>
                  <a:pt x="94" y="9187"/>
                  <a:pt x="0" y="9062"/>
                  <a:pt x="0" y="8968"/>
                </a:cubicBezTo>
                <a:cubicBezTo>
                  <a:pt x="0" y="8843"/>
                  <a:pt x="63" y="8624"/>
                  <a:pt x="188" y="8312"/>
                </a:cubicBezTo>
                <a:cubicBezTo>
                  <a:pt x="281" y="7999"/>
                  <a:pt x="438" y="7655"/>
                  <a:pt x="625" y="7249"/>
                </a:cubicBezTo>
                <a:cubicBezTo>
                  <a:pt x="813" y="6843"/>
                  <a:pt x="1031" y="6405"/>
                  <a:pt x="1250" y="5937"/>
                </a:cubicBezTo>
                <a:cubicBezTo>
                  <a:pt x="1469" y="5468"/>
                  <a:pt x="1719" y="5000"/>
                  <a:pt x="1969" y="4500"/>
                </a:cubicBezTo>
                <a:cubicBezTo>
                  <a:pt x="2219" y="4031"/>
                  <a:pt x="2438" y="3563"/>
                  <a:pt x="2656" y="3125"/>
                </a:cubicBezTo>
                <a:cubicBezTo>
                  <a:pt x="2875" y="2688"/>
                  <a:pt x="3094" y="2281"/>
                  <a:pt x="3250" y="1906"/>
                </a:cubicBezTo>
                <a:cubicBezTo>
                  <a:pt x="2875" y="1938"/>
                  <a:pt x="2531" y="1938"/>
                  <a:pt x="2250" y="1938"/>
                </a:cubicBezTo>
                <a:cubicBezTo>
                  <a:pt x="1969" y="1906"/>
                  <a:pt x="1750" y="1875"/>
                  <a:pt x="1625" y="1813"/>
                </a:cubicBezTo>
                <a:cubicBezTo>
                  <a:pt x="1406" y="1750"/>
                  <a:pt x="1250" y="1625"/>
                  <a:pt x="1156" y="1531"/>
                </a:cubicBezTo>
                <a:cubicBezTo>
                  <a:pt x="1063" y="1406"/>
                  <a:pt x="1000" y="1313"/>
                  <a:pt x="969" y="1188"/>
                </a:cubicBezTo>
                <a:cubicBezTo>
                  <a:pt x="969" y="1094"/>
                  <a:pt x="969" y="1000"/>
                  <a:pt x="969" y="906"/>
                </a:cubicBezTo>
                <a:cubicBezTo>
                  <a:pt x="1000" y="844"/>
                  <a:pt x="1031" y="750"/>
                  <a:pt x="1063" y="688"/>
                </a:cubicBezTo>
                <a:cubicBezTo>
                  <a:pt x="1063" y="656"/>
                  <a:pt x="1094" y="625"/>
                  <a:pt x="1125" y="594"/>
                </a:cubicBezTo>
                <a:cubicBezTo>
                  <a:pt x="1156" y="594"/>
                  <a:pt x="1188" y="563"/>
                  <a:pt x="1219" y="563"/>
                </a:cubicBezTo>
                <a:cubicBezTo>
                  <a:pt x="1281" y="563"/>
                  <a:pt x="1313" y="563"/>
                  <a:pt x="1375" y="563"/>
                </a:cubicBezTo>
                <a:cubicBezTo>
                  <a:pt x="1313" y="750"/>
                  <a:pt x="1344" y="875"/>
                  <a:pt x="1437" y="969"/>
                </a:cubicBezTo>
                <a:cubicBezTo>
                  <a:pt x="1531" y="1063"/>
                  <a:pt x="1656" y="1125"/>
                  <a:pt x="1875" y="1156"/>
                </a:cubicBezTo>
                <a:cubicBezTo>
                  <a:pt x="2063" y="1188"/>
                  <a:pt x="2313" y="1219"/>
                  <a:pt x="2594" y="1188"/>
                </a:cubicBezTo>
                <a:cubicBezTo>
                  <a:pt x="2906" y="1188"/>
                  <a:pt x="3219" y="1156"/>
                  <a:pt x="3594" y="1125"/>
                </a:cubicBezTo>
                <a:cubicBezTo>
                  <a:pt x="3719" y="844"/>
                  <a:pt x="3750" y="688"/>
                  <a:pt x="3750" y="594"/>
                </a:cubicBezTo>
                <a:cubicBezTo>
                  <a:pt x="3750" y="500"/>
                  <a:pt x="3750" y="438"/>
                  <a:pt x="3719" y="375"/>
                </a:cubicBezTo>
                <a:cubicBezTo>
                  <a:pt x="3719" y="313"/>
                  <a:pt x="3688" y="250"/>
                  <a:pt x="3656" y="219"/>
                </a:cubicBezTo>
                <a:cubicBezTo>
                  <a:pt x="3625" y="156"/>
                  <a:pt x="3594" y="125"/>
                  <a:pt x="3563" y="94"/>
                </a:cubicBezTo>
                <a:cubicBezTo>
                  <a:pt x="3500" y="62"/>
                  <a:pt x="3531" y="31"/>
                  <a:pt x="3625" y="31"/>
                </a:cubicBezTo>
                <a:cubicBezTo>
                  <a:pt x="3719" y="0"/>
                  <a:pt x="3844" y="0"/>
                  <a:pt x="4000" y="0"/>
                </a:cubicBezTo>
                <a:cubicBezTo>
                  <a:pt x="4063" y="0"/>
                  <a:pt x="4156" y="31"/>
                  <a:pt x="4250" y="62"/>
                </a:cubicBezTo>
                <a:cubicBezTo>
                  <a:pt x="4344" y="94"/>
                  <a:pt x="4438" y="156"/>
                  <a:pt x="4531" y="219"/>
                </a:cubicBezTo>
                <a:cubicBezTo>
                  <a:pt x="4624" y="313"/>
                  <a:pt x="4687" y="406"/>
                  <a:pt x="4780" y="531"/>
                </a:cubicBezTo>
                <a:cubicBezTo>
                  <a:pt x="4874" y="625"/>
                  <a:pt x="4936" y="781"/>
                  <a:pt x="4999" y="969"/>
                </a:cubicBezTo>
                <a:cubicBezTo>
                  <a:pt x="4999" y="969"/>
                  <a:pt x="5062" y="969"/>
                  <a:pt x="5124" y="938"/>
                </a:cubicBezTo>
                <a:cubicBezTo>
                  <a:pt x="5218" y="938"/>
                  <a:pt x="5343" y="906"/>
                  <a:pt x="5499" y="906"/>
                </a:cubicBezTo>
                <a:cubicBezTo>
                  <a:pt x="5655" y="875"/>
                  <a:pt x="5812" y="844"/>
                  <a:pt x="5999" y="844"/>
                </a:cubicBezTo>
                <a:cubicBezTo>
                  <a:pt x="6187" y="813"/>
                  <a:pt x="6374" y="813"/>
                  <a:pt x="6562" y="813"/>
                </a:cubicBezTo>
              </a:path>
            </a:pathLst>
          </a:custGeom>
          <a:solidFill>
            <a:schemeClr val="bg1"/>
          </a:solidFill>
          <a:ln>
            <a:noFill/>
          </a:ln>
          <a:effectLst/>
        </p:spPr>
        <p:txBody>
          <a:bodyPr wrap="none" anchor="ctr"/>
          <a:lstStyle/>
          <a:p>
            <a:endParaRPr lang="en-US"/>
          </a:p>
        </p:txBody>
      </p:sp>
      <p:sp>
        <p:nvSpPr>
          <p:cNvPr id="12" name="Rectangle 11"/>
          <p:cNvSpPr/>
          <p:nvPr/>
        </p:nvSpPr>
        <p:spPr>
          <a:xfrm>
            <a:off x="358346" y="358346"/>
            <a:ext cx="679622" cy="679622"/>
          </a:xfrm>
          <a:prstGeom prst="rect">
            <a:avLst/>
          </a:prstGeom>
          <a:solidFill>
            <a:srgbClr val="5A9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
        <p:nvSpPr>
          <p:cNvPr id="20" name="Rectangle 19"/>
          <p:cNvSpPr/>
          <p:nvPr/>
        </p:nvSpPr>
        <p:spPr>
          <a:xfrm>
            <a:off x="4967857" y="1996651"/>
            <a:ext cx="5207419" cy="461665"/>
          </a:xfrm>
          <a:prstGeom prst="rect">
            <a:avLst/>
          </a:prstGeom>
        </p:spPr>
        <p:txBody>
          <a:bodyPr wrap="square">
            <a:spAutoFit/>
          </a:bodyPr>
          <a:lstStyle/>
          <a:p>
            <a:r>
              <a:rPr lang="en-US" sz="1200" dirty="0">
                <a:solidFill>
                  <a:schemeClr val="tx1">
                    <a:lumMod val="75000"/>
                    <a:lumOff val="25000"/>
                  </a:schemeClr>
                </a:solidFill>
                <a:latin typeface="Roboto Medium" charset="0"/>
                <a:ea typeface="Roboto Medium" charset="0"/>
                <a:cs typeface="Roboto Medium" charset="0"/>
              </a:rPr>
              <a:t>• Audit </a:t>
            </a:r>
            <a:r>
              <a:rPr lang="en-US" sz="1200" dirty="0" err="1">
                <a:solidFill>
                  <a:schemeClr val="tx1">
                    <a:lumMod val="75000"/>
                    <a:lumOff val="25000"/>
                  </a:schemeClr>
                </a:solidFill>
                <a:latin typeface="Roboto Medium" charset="0"/>
                <a:ea typeface="Roboto Medium" charset="0"/>
                <a:cs typeface="Roboto Medium" charset="0"/>
              </a:rPr>
              <a:t>énergétique</a:t>
            </a:r>
            <a:endParaRPr lang="en-US" sz="1200" dirty="0">
              <a:solidFill>
                <a:schemeClr val="tx1">
                  <a:lumMod val="75000"/>
                  <a:lumOff val="25000"/>
                </a:schemeClr>
              </a:solidFill>
              <a:latin typeface="Roboto Medium" charset="0"/>
              <a:ea typeface="Roboto Medium" charset="0"/>
              <a:cs typeface="Roboto Medium" charset="0"/>
            </a:endParaRPr>
          </a:p>
          <a:p>
            <a:r>
              <a:rPr lang="en-US" sz="1200" dirty="0">
                <a:solidFill>
                  <a:schemeClr val="tx1">
                    <a:lumMod val="75000"/>
                    <a:lumOff val="25000"/>
                  </a:schemeClr>
                </a:solidFill>
                <a:latin typeface="Roboto Medium" charset="0"/>
                <a:ea typeface="Roboto Medium" charset="0"/>
                <a:cs typeface="Roboto Medium" charset="0"/>
              </a:rPr>
              <a:t>• Elaboration d’un plan de performance </a:t>
            </a:r>
            <a:r>
              <a:rPr lang="en-US" sz="1200" dirty="0" err="1">
                <a:solidFill>
                  <a:schemeClr val="tx1">
                    <a:lumMod val="75000"/>
                    <a:lumOff val="25000"/>
                  </a:schemeClr>
                </a:solidFill>
                <a:latin typeface="Roboto Medium" charset="0"/>
                <a:ea typeface="Roboto Medium" charset="0"/>
                <a:cs typeface="Roboto Medium" charset="0"/>
              </a:rPr>
              <a:t>énergétique</a:t>
            </a:r>
            <a:endParaRPr lang="en-US" sz="1200" dirty="0">
              <a:solidFill>
                <a:schemeClr val="tx1">
                  <a:lumMod val="75000"/>
                  <a:lumOff val="25000"/>
                </a:schemeClr>
              </a:solidFill>
              <a:latin typeface="Roboto Thin" charset="0"/>
              <a:ea typeface="Roboto Thin" charset="0"/>
              <a:cs typeface="Roboto Thin" charset="0"/>
            </a:endParaRPr>
          </a:p>
        </p:txBody>
      </p:sp>
      <p:sp>
        <p:nvSpPr>
          <p:cNvPr id="15" name="Rectangle 14"/>
          <p:cNvSpPr/>
          <p:nvPr/>
        </p:nvSpPr>
        <p:spPr>
          <a:xfrm>
            <a:off x="4967858" y="3478911"/>
            <a:ext cx="5038406" cy="646331"/>
          </a:xfrm>
          <a:prstGeom prst="rect">
            <a:avLst/>
          </a:prstGeom>
        </p:spPr>
        <p:txBody>
          <a:bodyPr wrap="square">
            <a:spAutoFit/>
          </a:bodyPr>
          <a:lstStyle/>
          <a:p>
            <a:r>
              <a:rPr lang="fr-FR" sz="1200" dirty="0">
                <a:solidFill>
                  <a:schemeClr val="tx2"/>
                </a:solidFill>
                <a:latin typeface="Roboto medium"/>
                <a:ea typeface="Times New Roman" panose="02020603050405020304" pitchFamily="18" charset="0"/>
                <a:cs typeface="Roboto medium"/>
              </a:rPr>
              <a:t>• Montage financier </a:t>
            </a:r>
          </a:p>
          <a:p>
            <a:r>
              <a:rPr lang="fr-FR" sz="1200" dirty="0">
                <a:solidFill>
                  <a:schemeClr val="tx2"/>
                </a:solidFill>
                <a:latin typeface="Roboto medium"/>
                <a:ea typeface="Times New Roman" panose="02020603050405020304" pitchFamily="18" charset="0"/>
                <a:cs typeface="Roboto medium"/>
              </a:rPr>
              <a:t>• Mise en place des solutions recommandées au plan de performance </a:t>
            </a:r>
          </a:p>
          <a:p>
            <a:r>
              <a:rPr lang="fr-FR" sz="1200" dirty="0">
                <a:solidFill>
                  <a:schemeClr val="tx2"/>
                </a:solidFill>
                <a:latin typeface="Roboto medium"/>
                <a:ea typeface="Times New Roman" panose="02020603050405020304" pitchFamily="18" charset="0"/>
                <a:cs typeface="Roboto medium"/>
              </a:rPr>
              <a:t>   énergétique</a:t>
            </a:r>
            <a:endParaRPr lang="en-US" sz="1200" dirty="0">
              <a:solidFill>
                <a:schemeClr val="tx1">
                  <a:lumMod val="75000"/>
                  <a:lumOff val="25000"/>
                </a:schemeClr>
              </a:solidFill>
              <a:latin typeface="Roboto medium"/>
              <a:ea typeface="Roboto Thin" charset="0"/>
              <a:cs typeface="Roboto medium"/>
            </a:endParaRPr>
          </a:p>
        </p:txBody>
      </p:sp>
      <p:grpSp>
        <p:nvGrpSpPr>
          <p:cNvPr id="30" name="Group 29"/>
          <p:cNvGrpSpPr/>
          <p:nvPr/>
        </p:nvGrpSpPr>
        <p:grpSpPr>
          <a:xfrm>
            <a:off x="2429100" y="1607723"/>
            <a:ext cx="2336559" cy="1239520"/>
            <a:chOff x="3180080" y="3297404"/>
            <a:chExt cx="2336559" cy="1239520"/>
          </a:xfrm>
        </p:grpSpPr>
        <p:cxnSp>
          <p:nvCxnSpPr>
            <p:cNvPr id="10" name="Straight Arrow Connector 9"/>
            <p:cNvCxnSpPr/>
            <p:nvPr/>
          </p:nvCxnSpPr>
          <p:spPr>
            <a:xfrm flipV="1">
              <a:off x="3180080" y="4053840"/>
              <a:ext cx="985520" cy="335280"/>
            </a:xfrm>
            <a:prstGeom prst="straightConnector1">
              <a:avLst/>
            </a:prstGeom>
            <a:ln>
              <a:solidFill>
                <a:srgbClr val="173E6D"/>
              </a:solidFill>
              <a:tailEnd type="arrow"/>
            </a:ln>
          </p:spPr>
          <p:style>
            <a:lnRef idx="2">
              <a:schemeClr val="accent1"/>
            </a:lnRef>
            <a:fillRef idx="0">
              <a:schemeClr val="accent1"/>
            </a:fillRef>
            <a:effectRef idx="1">
              <a:schemeClr val="accent1"/>
            </a:effectRef>
            <a:fontRef idx="minor">
              <a:schemeClr val="tx1"/>
            </a:fontRef>
          </p:style>
        </p:cxnSp>
        <p:grpSp>
          <p:nvGrpSpPr>
            <p:cNvPr id="25" name="Group 24"/>
            <p:cNvGrpSpPr/>
            <p:nvPr/>
          </p:nvGrpSpPr>
          <p:grpSpPr>
            <a:xfrm>
              <a:off x="4277119" y="3297404"/>
              <a:ext cx="1239520" cy="1239520"/>
              <a:chOff x="4277119" y="3297404"/>
              <a:chExt cx="1239520" cy="1239520"/>
            </a:xfrm>
          </p:grpSpPr>
          <p:sp>
            <p:nvSpPr>
              <p:cNvPr id="16" name="Oval 15"/>
              <p:cNvSpPr/>
              <p:nvPr/>
            </p:nvSpPr>
            <p:spPr>
              <a:xfrm>
                <a:off x="4277119" y="3297404"/>
                <a:ext cx="1239520" cy="1239520"/>
              </a:xfrm>
              <a:prstGeom prst="ellipse">
                <a:avLst/>
              </a:prstGeom>
              <a:solidFill>
                <a:srgbClr val="173E6D"/>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4384759" y="3733800"/>
                <a:ext cx="1131879" cy="369332"/>
              </a:xfrm>
              <a:prstGeom prst="rect">
                <a:avLst/>
              </a:prstGeom>
              <a:noFill/>
            </p:spPr>
            <p:txBody>
              <a:bodyPr wrap="square" rtlCol="0">
                <a:spAutoFit/>
              </a:bodyPr>
              <a:lstStyle/>
              <a:p>
                <a:r>
                  <a:rPr lang="en-US" dirty="0" err="1">
                    <a:solidFill>
                      <a:schemeClr val="bg1"/>
                    </a:solidFill>
                    <a:latin typeface="Roboto bold"/>
                    <a:cs typeface="Roboto bold"/>
                  </a:rPr>
                  <a:t>Etape</a:t>
                </a:r>
                <a:r>
                  <a:rPr lang="en-US" dirty="0">
                    <a:solidFill>
                      <a:schemeClr val="bg1"/>
                    </a:solidFill>
                    <a:latin typeface="Roboto bold"/>
                    <a:cs typeface="Roboto bold"/>
                  </a:rPr>
                  <a:t> 1 :</a:t>
                </a:r>
              </a:p>
            </p:txBody>
          </p:sp>
        </p:grpSp>
      </p:grpSp>
      <p:grpSp>
        <p:nvGrpSpPr>
          <p:cNvPr id="29" name="Group 28"/>
          <p:cNvGrpSpPr/>
          <p:nvPr/>
        </p:nvGrpSpPr>
        <p:grpSpPr>
          <a:xfrm>
            <a:off x="2429100" y="3172363"/>
            <a:ext cx="2336559" cy="1239520"/>
            <a:chOff x="3180080" y="4862044"/>
            <a:chExt cx="2336559" cy="1239520"/>
          </a:xfrm>
        </p:grpSpPr>
        <p:cxnSp>
          <p:nvCxnSpPr>
            <p:cNvPr id="21" name="Straight Arrow Connector 20"/>
            <p:cNvCxnSpPr/>
            <p:nvPr/>
          </p:nvCxnSpPr>
          <p:spPr>
            <a:xfrm>
              <a:off x="3180080" y="5059680"/>
              <a:ext cx="985520" cy="375920"/>
            </a:xfrm>
            <a:prstGeom prst="straightConnector1">
              <a:avLst/>
            </a:prstGeom>
            <a:ln>
              <a:solidFill>
                <a:srgbClr val="5A9C34"/>
              </a:solidFill>
              <a:tailEnd type="arrow"/>
            </a:ln>
          </p:spPr>
          <p:style>
            <a:lnRef idx="2">
              <a:schemeClr val="accent1"/>
            </a:lnRef>
            <a:fillRef idx="0">
              <a:schemeClr val="accent1"/>
            </a:fillRef>
            <a:effectRef idx="1">
              <a:schemeClr val="accent1"/>
            </a:effectRef>
            <a:fontRef idx="minor">
              <a:schemeClr val="tx1"/>
            </a:fontRef>
          </p:style>
        </p:cxnSp>
        <p:grpSp>
          <p:nvGrpSpPr>
            <p:cNvPr id="26" name="Group 25"/>
            <p:cNvGrpSpPr/>
            <p:nvPr/>
          </p:nvGrpSpPr>
          <p:grpSpPr>
            <a:xfrm>
              <a:off x="4277119" y="4862044"/>
              <a:ext cx="1239520" cy="1239520"/>
              <a:chOff x="4277119" y="4862044"/>
              <a:chExt cx="1239520" cy="1239520"/>
            </a:xfrm>
          </p:grpSpPr>
          <p:sp>
            <p:nvSpPr>
              <p:cNvPr id="17" name="Oval 16"/>
              <p:cNvSpPr/>
              <p:nvPr/>
            </p:nvSpPr>
            <p:spPr>
              <a:xfrm>
                <a:off x="4277119" y="4862044"/>
                <a:ext cx="1239520" cy="1239520"/>
              </a:xfrm>
              <a:prstGeom prst="ellipse">
                <a:avLst/>
              </a:prstGeom>
              <a:solidFill>
                <a:srgbClr val="5A9C34"/>
              </a:solidFill>
              <a:ln w="12700"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4384759" y="5297138"/>
                <a:ext cx="1131879" cy="369332"/>
              </a:xfrm>
              <a:prstGeom prst="rect">
                <a:avLst/>
              </a:prstGeom>
              <a:noFill/>
            </p:spPr>
            <p:txBody>
              <a:bodyPr wrap="square" rtlCol="0">
                <a:spAutoFit/>
              </a:bodyPr>
              <a:lstStyle/>
              <a:p>
                <a:r>
                  <a:rPr lang="en-US" dirty="0" err="1">
                    <a:solidFill>
                      <a:schemeClr val="bg1"/>
                    </a:solidFill>
                    <a:latin typeface="Roboto bold"/>
                    <a:cs typeface="Roboto bold"/>
                  </a:rPr>
                  <a:t>Etape</a:t>
                </a:r>
                <a:r>
                  <a:rPr lang="en-US" dirty="0">
                    <a:solidFill>
                      <a:schemeClr val="bg1"/>
                    </a:solidFill>
                    <a:latin typeface="Roboto bold"/>
                    <a:cs typeface="Roboto bold"/>
                  </a:rPr>
                  <a:t> 2 :</a:t>
                </a:r>
              </a:p>
            </p:txBody>
          </p:sp>
        </p:grpSp>
      </p:grpSp>
      <p:pic>
        <p:nvPicPr>
          <p:cNvPr id="3" name="Picture 2" desc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716" y="2007011"/>
            <a:ext cx="1999488" cy="2005584"/>
          </a:xfrm>
          <a:prstGeom prst="rect">
            <a:avLst/>
          </a:prstGeom>
        </p:spPr>
      </p:pic>
      <p:grpSp>
        <p:nvGrpSpPr>
          <p:cNvPr id="31" name="Group 30"/>
          <p:cNvGrpSpPr/>
          <p:nvPr/>
        </p:nvGrpSpPr>
        <p:grpSpPr>
          <a:xfrm>
            <a:off x="10926256" y="5230387"/>
            <a:ext cx="2367086" cy="3049340"/>
            <a:chOff x="4421757" y="3739789"/>
            <a:chExt cx="3352918" cy="4319315"/>
          </a:xfrm>
        </p:grpSpPr>
        <p:sp>
          <p:nvSpPr>
            <p:cNvPr id="32" name="Rectangle 31"/>
            <p:cNvSpPr/>
            <p:nvPr/>
          </p:nvSpPr>
          <p:spPr>
            <a:xfrm rot="18900000" flipV="1">
              <a:off x="4421757" y="3739789"/>
              <a:ext cx="3352918" cy="335291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rot="18900000" flipV="1">
              <a:off x="5501887" y="5138345"/>
              <a:ext cx="1192658" cy="1192658"/>
            </a:xfrm>
            <a:prstGeom prst="rect">
              <a:avLst/>
            </a:prstGeom>
            <a:noFill/>
            <a:ln w="1016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rot="18900000" flipV="1">
              <a:off x="4912474" y="5687620"/>
              <a:ext cx="2371484" cy="2371484"/>
            </a:xfrm>
            <a:prstGeom prst="rect">
              <a:avLst/>
            </a:prstGeom>
            <a:noFill/>
            <a:ln w="25400">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ectangle 34"/>
          <p:cNvSpPr/>
          <p:nvPr/>
        </p:nvSpPr>
        <p:spPr>
          <a:xfrm rot="3047245">
            <a:off x="-916217" y="5631135"/>
            <a:ext cx="1113073" cy="1637969"/>
          </a:xfrm>
          <a:prstGeom prst="rect">
            <a:avLst/>
          </a:prstGeom>
          <a:noFill/>
          <a:ln w="38100" cmpd="sng">
            <a:solidFill>
              <a:srgbClr val="5A9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à coins arrondis 8"/>
          <p:cNvSpPr/>
          <p:nvPr/>
        </p:nvSpPr>
        <p:spPr>
          <a:xfrm>
            <a:off x="8131047" y="4774522"/>
            <a:ext cx="2248173" cy="555203"/>
          </a:xfrm>
          <a:prstGeom prst="roundRect">
            <a:avLst/>
          </a:prstGeom>
          <a:solidFill>
            <a:schemeClr val="tx1">
              <a:lumMod val="65000"/>
              <a:lumOff val="35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solidFill>
                  <a:srgbClr val="FFFFFF"/>
                </a:solidFill>
              </a:rPr>
              <a:t>Accompagnement au Montage de Projet</a:t>
            </a:r>
          </a:p>
        </p:txBody>
      </p:sp>
      <p:cxnSp>
        <p:nvCxnSpPr>
          <p:cNvPr id="37" name="Connecteur droit avec flèche 10"/>
          <p:cNvCxnSpPr>
            <a:endCxn id="36" idx="1"/>
          </p:cNvCxnSpPr>
          <p:nvPr/>
        </p:nvCxnSpPr>
        <p:spPr>
          <a:xfrm>
            <a:off x="3345747" y="5049191"/>
            <a:ext cx="288032" cy="2933"/>
          </a:xfrm>
          <a:prstGeom prst="straightConnector1">
            <a:avLst/>
          </a:prstGeom>
          <a:ln>
            <a:solidFill>
              <a:srgbClr val="5A9C34"/>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11"/>
          <p:cNvCxnSpPr>
            <a:stCxn id="39" idx="3"/>
            <a:endCxn id="28" idx="1"/>
          </p:cNvCxnSpPr>
          <p:nvPr/>
        </p:nvCxnSpPr>
        <p:spPr>
          <a:xfrm>
            <a:off x="7844174" y="5052124"/>
            <a:ext cx="286873" cy="0"/>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à coins arrondis 12"/>
          <p:cNvSpPr/>
          <p:nvPr/>
        </p:nvSpPr>
        <p:spPr>
          <a:xfrm>
            <a:off x="6126326" y="4774522"/>
            <a:ext cx="1717848" cy="555203"/>
          </a:xfrm>
          <a:prstGeom prst="roundRect">
            <a:avLst/>
          </a:prstGeom>
          <a:solidFill>
            <a:srgbClr val="FF9F1B"/>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solidFill>
                  <a:srgbClr val="FFFFFF"/>
                </a:solidFill>
                <a:latin typeface="Roboto"/>
                <a:cs typeface="Roboto"/>
              </a:rPr>
              <a:t>Montage financier</a:t>
            </a:r>
          </a:p>
        </p:txBody>
      </p:sp>
      <p:cxnSp>
        <p:nvCxnSpPr>
          <p:cNvPr id="40" name="Connecteur droit avec flèche 13"/>
          <p:cNvCxnSpPr/>
          <p:nvPr/>
        </p:nvCxnSpPr>
        <p:spPr>
          <a:xfrm>
            <a:off x="5824163" y="5061677"/>
            <a:ext cx="301004" cy="5865"/>
          </a:xfrm>
          <a:prstGeom prst="straightConnector1">
            <a:avLst/>
          </a:prstGeom>
          <a:ln>
            <a:solidFill>
              <a:srgbClr val="FFA01B"/>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descr="1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659" y="5554520"/>
            <a:ext cx="536448" cy="993648"/>
          </a:xfrm>
          <a:prstGeom prst="rect">
            <a:avLst/>
          </a:prstGeom>
        </p:spPr>
      </p:pic>
      <p:pic>
        <p:nvPicPr>
          <p:cNvPr id="8" name="Picture 7" descr="2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3566" y="5554520"/>
            <a:ext cx="1097280" cy="993648"/>
          </a:xfrm>
          <a:prstGeom prst="rect">
            <a:avLst/>
          </a:prstGeom>
        </p:spPr>
      </p:pic>
      <p:pic>
        <p:nvPicPr>
          <p:cNvPr id="9" name="Picture 8" descr="3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86370" y="5554520"/>
            <a:ext cx="1048512" cy="993648"/>
          </a:xfrm>
          <a:prstGeom prst="rect">
            <a:avLst/>
          </a:prstGeom>
        </p:spPr>
      </p:pic>
      <p:pic>
        <p:nvPicPr>
          <p:cNvPr id="18" name="Picture 17" descr="u.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20952" y="1730175"/>
            <a:ext cx="2334768" cy="969264"/>
          </a:xfrm>
          <a:prstGeom prst="rect">
            <a:avLst/>
          </a:prstGeom>
        </p:spPr>
      </p:pic>
      <p:pic>
        <p:nvPicPr>
          <p:cNvPr id="24" name="Picture 23" descr="i.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85375" y="3172363"/>
            <a:ext cx="1170432" cy="1072896"/>
          </a:xfrm>
          <a:prstGeom prst="rect">
            <a:avLst/>
          </a:prstGeom>
        </p:spPr>
      </p:pic>
      <p:sp>
        <p:nvSpPr>
          <p:cNvPr id="27" name="Rectangle à coins arrondis 7"/>
          <p:cNvSpPr/>
          <p:nvPr/>
        </p:nvSpPr>
        <p:spPr>
          <a:xfrm>
            <a:off x="1674351" y="4771589"/>
            <a:ext cx="1728192" cy="555203"/>
          </a:xfrm>
          <a:prstGeom prst="roundRect">
            <a:avLst/>
          </a:prstGeom>
          <a:solidFill>
            <a:srgbClr val="173E6D"/>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solidFill>
                  <a:schemeClr val="bg1"/>
                </a:solidFill>
                <a:latin typeface="Roboto"/>
                <a:cs typeface="Roboto"/>
              </a:rPr>
              <a:t>Audit énergétique</a:t>
            </a:r>
          </a:p>
        </p:txBody>
      </p:sp>
      <p:sp>
        <p:nvSpPr>
          <p:cNvPr id="36" name="Rectangle à coins arrondis 9"/>
          <p:cNvSpPr/>
          <p:nvPr/>
        </p:nvSpPr>
        <p:spPr>
          <a:xfrm>
            <a:off x="3633779" y="4774522"/>
            <a:ext cx="2204515" cy="555203"/>
          </a:xfrm>
          <a:prstGeom prst="roundRect">
            <a:avLst/>
          </a:prstGeom>
          <a:solidFill>
            <a:srgbClr val="5A9C34"/>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solidFill>
                  <a:srgbClr val="FFFFFF"/>
                </a:solidFill>
                <a:latin typeface="Roboto"/>
                <a:cs typeface="Roboto"/>
              </a:rPr>
              <a:t>Plan de performance énergétique</a:t>
            </a:r>
          </a:p>
        </p:txBody>
      </p:sp>
    </p:spTree>
    <p:extLst>
      <p:ext uri="{BB962C8B-B14F-4D97-AF65-F5344CB8AC3E}">
        <p14:creationId xmlns:p14="http://schemas.microsoft.com/office/powerpoint/2010/main" val="327448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 calcmode="lin" valueType="num">
                                      <p:cBhvr>
                                        <p:cTn id="24" dur="500" fill="hold"/>
                                        <p:tgtEl>
                                          <p:spTgt spid="3"/>
                                        </p:tgtEl>
                                        <p:attrNameLst>
                                          <p:attrName>style.rotation</p:attrName>
                                        </p:attrNameLst>
                                      </p:cBhvr>
                                      <p:tavLst>
                                        <p:tav tm="0">
                                          <p:val>
                                            <p:fltVal val="360"/>
                                          </p:val>
                                        </p:tav>
                                        <p:tav tm="100000">
                                          <p:val>
                                            <p:fltVal val="0"/>
                                          </p:val>
                                        </p:tav>
                                      </p:tavLst>
                                    </p:anim>
                                    <p:animEffect transition="in" filter="fade">
                                      <p:cBhvr>
                                        <p:cTn id="25" dur="500"/>
                                        <p:tgtEl>
                                          <p:spTgt spid="3"/>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ppt_x</p:attrName>
                                        </p:attrNameLst>
                                      </p:cBhvr>
                                      <p:tavLst>
                                        <p:tav tm="0">
                                          <p:val>
                                            <p:strVal val="#ppt_x-#ppt_w*1.125000"/>
                                          </p:val>
                                        </p:tav>
                                        <p:tav tm="100000">
                                          <p:val>
                                            <p:strVal val="#ppt_x"/>
                                          </p:val>
                                        </p:tav>
                                      </p:tavLst>
                                    </p:anim>
                                    <p:animEffect transition="in" filter="wipe(right)">
                                      <p:cBhvr>
                                        <p:cTn id="30" dur="500"/>
                                        <p:tgtEl>
                                          <p:spTgt spid="30"/>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2" presetClass="entr" presetSubtype="8"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p:tgtEl>
                                          <p:spTgt spid="29"/>
                                        </p:tgtEl>
                                        <p:attrNameLst>
                                          <p:attrName>ppt_x</p:attrName>
                                        </p:attrNameLst>
                                      </p:cBhvr>
                                      <p:tavLst>
                                        <p:tav tm="0">
                                          <p:val>
                                            <p:strVal val="#ppt_x-#ppt_w*1.125000"/>
                                          </p:val>
                                        </p:tav>
                                        <p:tav tm="100000">
                                          <p:val>
                                            <p:strVal val="#ppt_x"/>
                                          </p:val>
                                        </p:tav>
                                      </p:tavLst>
                                    </p:anim>
                                    <p:animEffect transition="in" filter="wipe(right)">
                                      <p:cBhvr>
                                        <p:cTn id="45" dur="500"/>
                                        <p:tgtEl>
                                          <p:spTgt spid="29"/>
                                        </p:tgtEl>
                                      </p:cBhvr>
                                    </p:animEffect>
                                  </p:childTnLst>
                                </p:cTn>
                              </p:par>
                            </p:childTnLst>
                          </p:cTn>
                        </p:par>
                        <p:par>
                          <p:cTn id="46" fill="hold">
                            <p:stCondLst>
                              <p:cond delay="4000"/>
                            </p:stCondLst>
                            <p:childTnLst>
                              <p:par>
                                <p:cTn id="47" presetID="2" presetClass="entr" presetSubtype="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0-#ppt_w/2"/>
                                          </p:val>
                                        </p:tav>
                                        <p:tav tm="100000">
                                          <p:val>
                                            <p:strVal val="#ppt_x"/>
                                          </p:val>
                                        </p:tav>
                                      </p:tavLst>
                                    </p:anim>
                                    <p:anim calcmode="lin" valueType="num">
                                      <p:cBhvr additive="base">
                                        <p:cTn id="60" dur="500" fill="hold"/>
                                        <p:tgtEl>
                                          <p:spTgt spid="27"/>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12" presetClass="entr" presetSubtype="8"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ppt_x</p:attrName>
                                        </p:attrNameLst>
                                      </p:cBhvr>
                                      <p:tavLst>
                                        <p:tav tm="0">
                                          <p:val>
                                            <p:strVal val="#ppt_x-#ppt_w*1.125000"/>
                                          </p:val>
                                        </p:tav>
                                        <p:tav tm="100000">
                                          <p:val>
                                            <p:strVal val="#ppt_x"/>
                                          </p:val>
                                        </p:tav>
                                      </p:tavLst>
                                    </p:anim>
                                    <p:animEffect transition="in" filter="wipe(right)">
                                      <p:cBhvr>
                                        <p:cTn id="65" dur="500"/>
                                        <p:tgtEl>
                                          <p:spTgt spid="37"/>
                                        </p:tgtEl>
                                      </p:cBhvr>
                                    </p:animEffect>
                                  </p:childTnLst>
                                </p:cTn>
                              </p:par>
                            </p:childTnLst>
                          </p:cTn>
                        </p:par>
                        <p:par>
                          <p:cTn id="66" fill="hold">
                            <p:stCondLst>
                              <p:cond delay="6000"/>
                            </p:stCondLst>
                            <p:childTnLst>
                              <p:par>
                                <p:cTn id="67" presetID="1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right)">
                                      <p:cBhvr>
                                        <p:cTn id="70" dur="500"/>
                                        <p:tgtEl>
                                          <p:spTgt spid="36"/>
                                        </p:tgtEl>
                                      </p:cBhvr>
                                    </p:animEffect>
                                  </p:childTnLst>
                                </p:cTn>
                              </p:par>
                            </p:childTnLst>
                          </p:cTn>
                        </p:par>
                        <p:par>
                          <p:cTn id="71" fill="hold">
                            <p:stCondLst>
                              <p:cond delay="6500"/>
                            </p:stCondLst>
                            <p:childTnLst>
                              <p:par>
                                <p:cTn id="72" presetID="12" presetClass="entr" presetSubtype="8"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p:tgtEl>
                                          <p:spTgt spid="40"/>
                                        </p:tgtEl>
                                        <p:attrNameLst>
                                          <p:attrName>ppt_x</p:attrName>
                                        </p:attrNameLst>
                                      </p:cBhvr>
                                      <p:tavLst>
                                        <p:tav tm="0">
                                          <p:val>
                                            <p:strVal val="#ppt_x-#ppt_w*1.125000"/>
                                          </p:val>
                                        </p:tav>
                                        <p:tav tm="100000">
                                          <p:val>
                                            <p:strVal val="#ppt_x"/>
                                          </p:val>
                                        </p:tav>
                                      </p:tavLst>
                                    </p:anim>
                                    <p:animEffect transition="in" filter="wipe(right)">
                                      <p:cBhvr>
                                        <p:cTn id="75" dur="500"/>
                                        <p:tgtEl>
                                          <p:spTgt spid="40"/>
                                        </p:tgtEl>
                                      </p:cBhvr>
                                    </p:animEffect>
                                  </p:childTnLst>
                                </p:cTn>
                              </p:par>
                            </p:childTnLst>
                          </p:cTn>
                        </p:par>
                        <p:par>
                          <p:cTn id="76" fill="hold">
                            <p:stCondLst>
                              <p:cond delay="7000"/>
                            </p:stCondLst>
                            <p:childTnLst>
                              <p:par>
                                <p:cTn id="77" presetID="12" presetClass="entr" presetSubtype="8"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p:tgtEl>
                                          <p:spTgt spid="39"/>
                                        </p:tgtEl>
                                        <p:attrNameLst>
                                          <p:attrName>ppt_x</p:attrName>
                                        </p:attrNameLst>
                                      </p:cBhvr>
                                      <p:tavLst>
                                        <p:tav tm="0">
                                          <p:val>
                                            <p:strVal val="#ppt_x-#ppt_w*1.125000"/>
                                          </p:val>
                                        </p:tav>
                                        <p:tav tm="100000">
                                          <p:val>
                                            <p:strVal val="#ppt_x"/>
                                          </p:val>
                                        </p:tav>
                                      </p:tavLst>
                                    </p:anim>
                                    <p:animEffect transition="in" filter="wipe(right)">
                                      <p:cBhvr>
                                        <p:cTn id="80" dur="500"/>
                                        <p:tgtEl>
                                          <p:spTgt spid="39"/>
                                        </p:tgtEl>
                                      </p:cBhvr>
                                    </p:animEffect>
                                  </p:childTnLst>
                                </p:cTn>
                              </p:par>
                            </p:childTnLst>
                          </p:cTn>
                        </p:par>
                        <p:par>
                          <p:cTn id="81" fill="hold">
                            <p:stCondLst>
                              <p:cond delay="7500"/>
                            </p:stCondLst>
                            <p:childTnLst>
                              <p:par>
                                <p:cTn id="82" presetID="12" presetClass="entr" presetSubtype="8"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additive="base">
                                        <p:cTn id="84" dur="500"/>
                                        <p:tgtEl>
                                          <p:spTgt spid="38"/>
                                        </p:tgtEl>
                                        <p:attrNameLst>
                                          <p:attrName>ppt_x</p:attrName>
                                        </p:attrNameLst>
                                      </p:cBhvr>
                                      <p:tavLst>
                                        <p:tav tm="0">
                                          <p:val>
                                            <p:strVal val="#ppt_x-#ppt_w*1.125000"/>
                                          </p:val>
                                        </p:tav>
                                        <p:tav tm="100000">
                                          <p:val>
                                            <p:strVal val="#ppt_x"/>
                                          </p:val>
                                        </p:tav>
                                      </p:tavLst>
                                    </p:anim>
                                    <p:animEffect transition="in" filter="wipe(right)">
                                      <p:cBhvr>
                                        <p:cTn id="85" dur="500"/>
                                        <p:tgtEl>
                                          <p:spTgt spid="38"/>
                                        </p:tgtEl>
                                      </p:cBhvr>
                                    </p:animEffect>
                                  </p:childTnLst>
                                </p:cTn>
                              </p:par>
                            </p:childTnLst>
                          </p:cTn>
                        </p:par>
                        <p:par>
                          <p:cTn id="86" fill="hold">
                            <p:stCondLst>
                              <p:cond delay="8000"/>
                            </p:stCondLst>
                            <p:childTnLst>
                              <p:par>
                                <p:cTn id="87" presetID="12" presetClass="entr" presetSubtype="8"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p:tgtEl>
                                          <p:spTgt spid="28"/>
                                        </p:tgtEl>
                                        <p:attrNameLst>
                                          <p:attrName>ppt_x</p:attrName>
                                        </p:attrNameLst>
                                      </p:cBhvr>
                                      <p:tavLst>
                                        <p:tav tm="0">
                                          <p:val>
                                            <p:strVal val="#ppt_x-#ppt_w*1.125000"/>
                                          </p:val>
                                        </p:tav>
                                        <p:tav tm="100000">
                                          <p:val>
                                            <p:strVal val="#ppt_x"/>
                                          </p:val>
                                        </p:tav>
                                      </p:tavLst>
                                    </p:anim>
                                    <p:animEffect transition="in" filter="wipe(right)">
                                      <p:cBhvr>
                                        <p:cTn id="90" dur="500"/>
                                        <p:tgtEl>
                                          <p:spTgt spid="28"/>
                                        </p:tgtEl>
                                      </p:cBhvr>
                                    </p:animEffect>
                                  </p:childTnLst>
                                </p:cTn>
                              </p:par>
                            </p:childTnLst>
                          </p:cTn>
                        </p:par>
                        <p:par>
                          <p:cTn id="91" fill="hold">
                            <p:stCondLst>
                              <p:cond delay="8500"/>
                            </p:stCondLst>
                            <p:childTnLst>
                              <p:par>
                                <p:cTn id="92" presetID="2" presetClass="entr" presetSubtype="8" fill="hold" nodeType="afterEffect">
                                  <p:stCondLst>
                                    <p:cond delay="0"/>
                                  </p:stCondLst>
                                  <p:childTnLst>
                                    <p:set>
                                      <p:cBhvr>
                                        <p:cTn id="93" dur="1" fill="hold">
                                          <p:stCondLst>
                                            <p:cond delay="0"/>
                                          </p:stCondLst>
                                        </p:cTn>
                                        <p:tgtEl>
                                          <p:spTgt spid="7"/>
                                        </p:tgtEl>
                                        <p:attrNameLst>
                                          <p:attrName>style.visibility</p:attrName>
                                        </p:attrNameLst>
                                      </p:cBhvr>
                                      <p:to>
                                        <p:strVal val="visible"/>
                                      </p:to>
                                    </p:set>
                                    <p:anim calcmode="lin" valueType="num">
                                      <p:cBhvr additive="base">
                                        <p:cTn id="94" dur="500" fill="hold"/>
                                        <p:tgtEl>
                                          <p:spTgt spid="7"/>
                                        </p:tgtEl>
                                        <p:attrNameLst>
                                          <p:attrName>ppt_x</p:attrName>
                                        </p:attrNameLst>
                                      </p:cBhvr>
                                      <p:tavLst>
                                        <p:tav tm="0">
                                          <p:val>
                                            <p:strVal val="0-#ppt_w/2"/>
                                          </p:val>
                                        </p:tav>
                                        <p:tav tm="100000">
                                          <p:val>
                                            <p:strVal val="#ppt_x"/>
                                          </p:val>
                                        </p:tav>
                                      </p:tavLst>
                                    </p:anim>
                                    <p:anim calcmode="lin" valueType="num">
                                      <p:cBhvr additive="base">
                                        <p:cTn id="95" dur="500" fill="hold"/>
                                        <p:tgtEl>
                                          <p:spTgt spid="7"/>
                                        </p:tgtEl>
                                        <p:attrNameLst>
                                          <p:attrName>ppt_y</p:attrName>
                                        </p:attrNameLst>
                                      </p:cBhvr>
                                      <p:tavLst>
                                        <p:tav tm="0">
                                          <p:val>
                                            <p:strVal val="#ppt_y"/>
                                          </p:val>
                                        </p:tav>
                                        <p:tav tm="100000">
                                          <p:val>
                                            <p:strVal val="#ppt_y"/>
                                          </p:val>
                                        </p:tav>
                                      </p:tavLst>
                                    </p:anim>
                                  </p:childTnLst>
                                </p:cTn>
                              </p:par>
                            </p:childTnLst>
                          </p:cTn>
                        </p:par>
                        <p:par>
                          <p:cTn id="96" fill="hold">
                            <p:stCondLst>
                              <p:cond delay="9000"/>
                            </p:stCondLst>
                            <p:childTnLst>
                              <p:par>
                                <p:cTn id="97" presetID="12" presetClass="entr" presetSubtype="8" fill="hold" nodeType="afterEffect">
                                  <p:stCondLst>
                                    <p:cond delay="0"/>
                                  </p:stCondLst>
                                  <p:childTnLst>
                                    <p:set>
                                      <p:cBhvr>
                                        <p:cTn id="98" dur="1" fill="hold">
                                          <p:stCondLst>
                                            <p:cond delay="0"/>
                                          </p:stCondLst>
                                        </p:cTn>
                                        <p:tgtEl>
                                          <p:spTgt spid="8"/>
                                        </p:tgtEl>
                                        <p:attrNameLst>
                                          <p:attrName>style.visibility</p:attrName>
                                        </p:attrNameLst>
                                      </p:cBhvr>
                                      <p:to>
                                        <p:strVal val="visible"/>
                                      </p:to>
                                    </p:set>
                                    <p:anim calcmode="lin" valueType="num">
                                      <p:cBhvr additive="base">
                                        <p:cTn id="99" dur="500"/>
                                        <p:tgtEl>
                                          <p:spTgt spid="8"/>
                                        </p:tgtEl>
                                        <p:attrNameLst>
                                          <p:attrName>ppt_x</p:attrName>
                                        </p:attrNameLst>
                                      </p:cBhvr>
                                      <p:tavLst>
                                        <p:tav tm="0">
                                          <p:val>
                                            <p:strVal val="#ppt_x-#ppt_w*1.125000"/>
                                          </p:val>
                                        </p:tav>
                                        <p:tav tm="100000">
                                          <p:val>
                                            <p:strVal val="#ppt_x"/>
                                          </p:val>
                                        </p:tav>
                                      </p:tavLst>
                                    </p:anim>
                                    <p:animEffect transition="in" filter="wipe(right)">
                                      <p:cBhvr>
                                        <p:cTn id="100" dur="500"/>
                                        <p:tgtEl>
                                          <p:spTgt spid="8"/>
                                        </p:tgtEl>
                                      </p:cBhvr>
                                    </p:animEffect>
                                  </p:childTnLst>
                                </p:cTn>
                              </p:par>
                            </p:childTnLst>
                          </p:cTn>
                        </p:par>
                        <p:par>
                          <p:cTn id="101" fill="hold">
                            <p:stCondLst>
                              <p:cond delay="9500"/>
                            </p:stCondLst>
                            <p:childTnLst>
                              <p:par>
                                <p:cTn id="102" presetID="12" presetClass="entr" presetSubtype="8" fill="hold" nodeType="afterEffect">
                                  <p:stCondLst>
                                    <p:cond delay="0"/>
                                  </p:stCondLst>
                                  <p:childTnLst>
                                    <p:set>
                                      <p:cBhvr>
                                        <p:cTn id="103" dur="1" fill="hold">
                                          <p:stCondLst>
                                            <p:cond delay="0"/>
                                          </p:stCondLst>
                                        </p:cTn>
                                        <p:tgtEl>
                                          <p:spTgt spid="9"/>
                                        </p:tgtEl>
                                        <p:attrNameLst>
                                          <p:attrName>style.visibility</p:attrName>
                                        </p:attrNameLst>
                                      </p:cBhvr>
                                      <p:to>
                                        <p:strVal val="visible"/>
                                      </p:to>
                                    </p:set>
                                    <p:anim calcmode="lin" valueType="num">
                                      <p:cBhvr additive="base">
                                        <p:cTn id="104" dur="500"/>
                                        <p:tgtEl>
                                          <p:spTgt spid="9"/>
                                        </p:tgtEl>
                                        <p:attrNameLst>
                                          <p:attrName>ppt_x</p:attrName>
                                        </p:attrNameLst>
                                      </p:cBhvr>
                                      <p:tavLst>
                                        <p:tav tm="0">
                                          <p:val>
                                            <p:strVal val="#ppt_x-#ppt_w*1.125000"/>
                                          </p:val>
                                        </p:tav>
                                        <p:tav tm="100000">
                                          <p:val>
                                            <p:strVal val="#ppt_x"/>
                                          </p:val>
                                        </p:tav>
                                      </p:tavLst>
                                    </p:anim>
                                    <p:animEffect transition="in" filter="wipe(right)">
                                      <p:cBhvr>
                                        <p:cTn id="105" dur="500"/>
                                        <p:tgtEl>
                                          <p:spTgt spid="9"/>
                                        </p:tgtEl>
                                      </p:cBhvr>
                                    </p:animEffect>
                                  </p:childTnLst>
                                </p:cTn>
                              </p:par>
                            </p:childTnLst>
                          </p:cTn>
                        </p:par>
                        <p:par>
                          <p:cTn id="106" fill="hold">
                            <p:stCondLst>
                              <p:cond delay="10000"/>
                            </p:stCondLst>
                            <p:childTnLst>
                              <p:par>
                                <p:cTn id="107" presetID="2" presetClass="entr" presetSubtype="2" fill="hold" nodeType="after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1+#ppt_w/2"/>
                                          </p:val>
                                        </p:tav>
                                        <p:tav tm="100000">
                                          <p:val>
                                            <p:strVal val="#ppt_x"/>
                                          </p:val>
                                        </p:tav>
                                      </p:tavLst>
                                    </p:anim>
                                    <p:anim calcmode="lin" valueType="num">
                                      <p:cBhvr additive="base">
                                        <p:cTn id="110" dur="500" fill="hold"/>
                                        <p:tgtEl>
                                          <p:spTgt spid="31"/>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35"/>
                                        </p:tgtEl>
                                        <p:attrNameLst>
                                          <p:attrName>style.visibility</p:attrName>
                                        </p:attrNameLst>
                                      </p:cBhvr>
                                      <p:to>
                                        <p:strVal val="visible"/>
                                      </p:to>
                                    </p:set>
                                    <p:anim calcmode="lin" valueType="num">
                                      <p:cBhvr additive="base">
                                        <p:cTn id="113" dur="500" fill="hold"/>
                                        <p:tgtEl>
                                          <p:spTgt spid="35"/>
                                        </p:tgtEl>
                                        <p:attrNameLst>
                                          <p:attrName>ppt_x</p:attrName>
                                        </p:attrNameLst>
                                      </p:cBhvr>
                                      <p:tavLst>
                                        <p:tav tm="0">
                                          <p:val>
                                            <p:strVal val="0-#ppt_w/2"/>
                                          </p:val>
                                        </p:tav>
                                        <p:tav tm="100000">
                                          <p:val>
                                            <p:strVal val="#ppt_x"/>
                                          </p:val>
                                        </p:tav>
                                      </p:tavLst>
                                    </p:anim>
                                    <p:anim calcmode="lin" valueType="num">
                                      <p:cBhvr additive="base">
                                        <p:cTn id="114" dur="500" fill="hold"/>
                                        <p:tgtEl>
                                          <p:spTgt spid="35"/>
                                        </p:tgtEl>
                                        <p:attrNameLst>
                                          <p:attrName>ppt_y</p:attrName>
                                        </p:attrNameLst>
                                      </p:cBhvr>
                                      <p:tavLst>
                                        <p:tav tm="0">
                                          <p:val>
                                            <p:strVal val="#ppt_y"/>
                                          </p:val>
                                        </p:tav>
                                        <p:tav tm="100000">
                                          <p:val>
                                            <p:strVal val="#ppt_y"/>
                                          </p:val>
                                        </p:tav>
                                      </p:tavLst>
                                    </p:anim>
                                  </p:childTnLst>
                                </p:cTn>
                              </p:par>
                            </p:childTnLst>
                          </p:cTn>
                        </p:par>
                        <p:par>
                          <p:cTn id="115" fill="hold">
                            <p:stCondLst>
                              <p:cond delay="10500"/>
                            </p:stCondLst>
                            <p:childTnLst>
                              <p:par>
                                <p:cTn id="116" presetID="2" presetClass="entr" presetSubtype="4" fill="hold" grpId="0" nodeType="afterEffect">
                                  <p:stCondLst>
                                    <p:cond delay="0"/>
                                  </p:stCondLst>
                                  <p:childTnLst>
                                    <p:set>
                                      <p:cBhvr>
                                        <p:cTn id="117" dur="1" fill="hold">
                                          <p:stCondLst>
                                            <p:cond delay="0"/>
                                          </p:stCondLst>
                                        </p:cTn>
                                        <p:tgtEl>
                                          <p:spTgt spid="4"/>
                                        </p:tgtEl>
                                        <p:attrNameLst>
                                          <p:attrName>style.visibility</p:attrName>
                                        </p:attrNameLst>
                                      </p:cBhvr>
                                      <p:to>
                                        <p:strVal val="visible"/>
                                      </p:to>
                                    </p:set>
                                    <p:anim calcmode="lin" valueType="num">
                                      <p:cBhvr additive="base">
                                        <p:cTn id="118" dur="500" fill="hold"/>
                                        <p:tgtEl>
                                          <p:spTgt spid="4"/>
                                        </p:tgtEl>
                                        <p:attrNameLst>
                                          <p:attrName>ppt_x</p:attrName>
                                        </p:attrNameLst>
                                      </p:cBhvr>
                                      <p:tavLst>
                                        <p:tav tm="0">
                                          <p:val>
                                            <p:strVal val="#ppt_x"/>
                                          </p:val>
                                        </p:tav>
                                        <p:tav tm="100000">
                                          <p:val>
                                            <p:strVal val="#ppt_x"/>
                                          </p:val>
                                        </p:tav>
                                      </p:tavLst>
                                    </p:anim>
                                    <p:anim calcmode="lin" valueType="num">
                                      <p:cBhvr additive="base">
                                        <p:cTn id="1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12" grpId="0" animBg="1"/>
      <p:bldP spid="20" grpId="0"/>
      <p:bldP spid="15" grpId="0"/>
      <p:bldP spid="35" grpId="0" animBg="1"/>
      <p:bldP spid="28" grpId="0" animBg="1"/>
      <p:bldP spid="39" grpId="0" animBg="1"/>
      <p:bldP spid="27"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60643" y="0"/>
            <a:ext cx="2331356" cy="6858000"/>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01305" y="2448925"/>
            <a:ext cx="4845271" cy="1938992"/>
          </a:xfrm>
          <a:prstGeom prst="rect">
            <a:avLst/>
          </a:prstGeom>
          <a:noFill/>
        </p:spPr>
        <p:txBody>
          <a:bodyPr wrap="none" rtlCol="0">
            <a:spAutoFit/>
          </a:bodyPr>
          <a:lstStyle/>
          <a:p>
            <a:r>
              <a:rPr lang="en-US" sz="6000" b="1" dirty="0" err="1">
                <a:solidFill>
                  <a:schemeClr val="tx1">
                    <a:lumMod val="75000"/>
                    <a:lumOff val="25000"/>
                  </a:schemeClr>
                </a:solidFill>
                <a:latin typeface="Helvetica"/>
                <a:ea typeface="Nexa Bold" charset="0"/>
                <a:cs typeface="Helvetica"/>
              </a:rPr>
              <a:t>Présentation</a:t>
            </a:r>
            <a:endParaRPr lang="en-US" sz="6000" b="1" dirty="0">
              <a:solidFill>
                <a:schemeClr val="tx1">
                  <a:lumMod val="75000"/>
                  <a:lumOff val="25000"/>
                </a:schemeClr>
              </a:solidFill>
              <a:latin typeface="Helvetica"/>
              <a:ea typeface="Nexa Bold" charset="0"/>
              <a:cs typeface="Helvetica"/>
            </a:endParaRPr>
          </a:p>
          <a:p>
            <a:r>
              <a:rPr lang="en-US" sz="6000" b="1" dirty="0">
                <a:solidFill>
                  <a:srgbClr val="184984"/>
                </a:solidFill>
                <a:latin typeface="Helvetica"/>
                <a:ea typeface="Nexa Bold" charset="0"/>
                <a:cs typeface="Helvetica"/>
              </a:rPr>
              <a:t>de </a:t>
            </a:r>
            <a:r>
              <a:rPr lang="en-US" sz="6000" b="1" dirty="0" err="1">
                <a:solidFill>
                  <a:srgbClr val="184984"/>
                </a:solidFill>
                <a:latin typeface="Helvetica"/>
                <a:ea typeface="Nexa Bold" charset="0"/>
                <a:cs typeface="Helvetica"/>
              </a:rPr>
              <a:t>l’étude</a:t>
            </a:r>
            <a:endParaRPr lang="en-US" sz="6000" b="1" dirty="0">
              <a:solidFill>
                <a:srgbClr val="184984"/>
              </a:solidFill>
              <a:latin typeface="Helvetica"/>
              <a:ea typeface="Nexa Bold" charset="0"/>
              <a:cs typeface="Helvetica"/>
            </a:endParaRPr>
          </a:p>
        </p:txBody>
      </p:sp>
      <p:sp>
        <p:nvSpPr>
          <p:cNvPr id="5" name="Cross 4"/>
          <p:cNvSpPr/>
          <p:nvPr/>
        </p:nvSpPr>
        <p:spPr>
          <a:xfrm>
            <a:off x="6340959" y="4188140"/>
            <a:ext cx="399554" cy="399554"/>
          </a:xfrm>
          <a:prstGeom prst="plus">
            <a:avLst>
              <a:gd name="adj" fmla="val 36980"/>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9C34"/>
              </a:solidFill>
            </a:endParaRPr>
          </a:p>
        </p:txBody>
      </p:sp>
      <p:sp>
        <p:nvSpPr>
          <p:cNvPr id="6" name="TextBox 5"/>
          <p:cNvSpPr txBox="1"/>
          <p:nvPr/>
        </p:nvSpPr>
        <p:spPr>
          <a:xfrm>
            <a:off x="10826266" y="2012792"/>
            <a:ext cx="461665" cy="2832416"/>
          </a:xfrm>
          <a:prstGeom prst="rect">
            <a:avLst/>
          </a:prstGeom>
          <a:noFill/>
        </p:spPr>
        <p:txBody>
          <a:bodyPr vert="vert270" wrap="none" rtlCol="0">
            <a:spAutoFit/>
          </a:bodyPr>
          <a:lstStyle/>
          <a:p>
            <a:pPr algn="ctr"/>
            <a:r>
              <a:rPr lang="en-US" spc="600" dirty="0" err="1">
                <a:solidFill>
                  <a:schemeClr val="bg1"/>
                </a:solidFill>
                <a:latin typeface="Roboto Thin" charset="0"/>
                <a:ea typeface="Roboto Thin" charset="0"/>
                <a:cs typeface="Roboto Thin" charset="0"/>
              </a:rPr>
              <a:t>www.ecotaqa.ma</a:t>
            </a:r>
            <a:endParaRPr lang="en-US" spc="600" dirty="0">
              <a:solidFill>
                <a:schemeClr val="bg1"/>
              </a:solidFill>
              <a:latin typeface="Roboto Thin" charset="0"/>
              <a:ea typeface="Roboto Thin" charset="0"/>
              <a:cs typeface="Roboto Thin" charset="0"/>
            </a:endParaRPr>
          </a:p>
        </p:txBody>
      </p:sp>
      <p:sp>
        <p:nvSpPr>
          <p:cNvPr id="7" name="Rectangle 6"/>
          <p:cNvSpPr/>
          <p:nvPr/>
        </p:nvSpPr>
        <p:spPr>
          <a:xfrm>
            <a:off x="358346" y="358346"/>
            <a:ext cx="679622" cy="679622"/>
          </a:xfrm>
          <a:prstGeom prst="rect">
            <a:avLst/>
          </a:prstGeom>
          <a:solidFill>
            <a:srgbClr val="184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_ecotaqa_Blanc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09" y="431355"/>
            <a:ext cx="329296" cy="533604"/>
          </a:xfrm>
          <a:prstGeom prst="rect">
            <a:avLst/>
          </a:prstGeom>
        </p:spPr>
      </p:pic>
    </p:spTree>
    <p:extLst>
      <p:ext uri="{BB962C8B-B14F-4D97-AF65-F5344CB8AC3E}">
        <p14:creationId xmlns:p14="http://schemas.microsoft.com/office/powerpoint/2010/main" val="1535515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3395</TotalTime>
  <Words>2766</Words>
  <Application>Microsoft Office PowerPoint</Application>
  <PresentationFormat>Grand écran</PresentationFormat>
  <Paragraphs>684</Paragraphs>
  <Slides>40</Slides>
  <Notes>0</Notes>
  <HiddenSlides>0</HiddenSlides>
  <MMClips>0</MMClips>
  <ScaleCrop>false</ScaleCrop>
  <HeadingPairs>
    <vt:vector size="6" baseType="variant">
      <vt:variant>
        <vt:lpstr>Polices utilisées</vt:lpstr>
      </vt:variant>
      <vt:variant>
        <vt:i4>17</vt:i4>
      </vt:variant>
      <vt:variant>
        <vt:lpstr>Thème</vt:lpstr>
      </vt:variant>
      <vt:variant>
        <vt:i4>1</vt:i4>
      </vt:variant>
      <vt:variant>
        <vt:lpstr>Titres des diapositives</vt:lpstr>
      </vt:variant>
      <vt:variant>
        <vt:i4>40</vt:i4>
      </vt:variant>
    </vt:vector>
  </HeadingPairs>
  <TitlesOfParts>
    <vt:vector size="58" baseType="lpstr">
      <vt:lpstr>Arial</vt:lpstr>
      <vt:lpstr>Calibri</vt:lpstr>
      <vt:lpstr>Helvetica</vt:lpstr>
      <vt:lpstr>Helvetica Neue</vt:lpstr>
      <vt:lpstr>Nexa Bold</vt:lpstr>
      <vt:lpstr>Nexa Bold</vt:lpstr>
      <vt:lpstr>Roboto</vt:lpstr>
      <vt:lpstr>Roboto bold</vt:lpstr>
      <vt:lpstr>Roboto bold</vt:lpstr>
      <vt:lpstr>Roboto light</vt:lpstr>
      <vt:lpstr>Roboto light</vt:lpstr>
      <vt:lpstr>Roboto medium</vt:lpstr>
      <vt:lpstr>Roboto medium</vt:lpstr>
      <vt:lpstr>Roboto regular</vt:lpstr>
      <vt:lpstr>Roboto Thin</vt:lpstr>
      <vt:lpstr>Times New Roman</vt:lpstr>
      <vt:lpstr>Wingdings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Anis ABOU EL HAJA</cp:lastModifiedBy>
  <cp:revision>188</cp:revision>
  <dcterms:created xsi:type="dcterms:W3CDTF">2016-05-17T02:28:19Z</dcterms:created>
  <dcterms:modified xsi:type="dcterms:W3CDTF">2017-07-12T09:39:37Z</dcterms:modified>
</cp:coreProperties>
</file>